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5"/>
  </p:notesMasterIdLst>
  <p:sldIdLst>
    <p:sldId id="257" r:id="rId4"/>
    <p:sldId id="315" r:id="rId5"/>
    <p:sldId id="365" r:id="rId6"/>
    <p:sldId id="316" r:id="rId7"/>
    <p:sldId id="260" r:id="rId8"/>
    <p:sldId id="317" r:id="rId9"/>
    <p:sldId id="319" r:id="rId10"/>
    <p:sldId id="320" r:id="rId11"/>
    <p:sldId id="322" r:id="rId12"/>
    <p:sldId id="327" r:id="rId13"/>
    <p:sldId id="335" r:id="rId14"/>
    <p:sldId id="288" r:id="rId15"/>
    <p:sldId id="367" r:id="rId16"/>
    <p:sldId id="368" r:id="rId17"/>
    <p:sldId id="369" r:id="rId18"/>
    <p:sldId id="339" r:id="rId19"/>
    <p:sldId id="340" r:id="rId20"/>
    <p:sldId id="343" r:id="rId21"/>
    <p:sldId id="344" r:id="rId22"/>
    <p:sldId id="349" r:id="rId23"/>
    <p:sldId id="303" r:id="rId24"/>
    <p:sldId id="357" r:id="rId25"/>
    <p:sldId id="359" r:id="rId26"/>
    <p:sldId id="358" r:id="rId27"/>
    <p:sldId id="376" r:id="rId28"/>
    <p:sldId id="306" r:id="rId29"/>
    <p:sldId id="370" r:id="rId30"/>
    <p:sldId id="371" r:id="rId31"/>
    <p:sldId id="372" r:id="rId32"/>
    <p:sldId id="373" r:id="rId33"/>
    <p:sldId id="362" r:id="rId34"/>
    <p:sldId id="363" r:id="rId35"/>
    <p:sldId id="374" r:id="rId36"/>
    <p:sldId id="379" r:id="rId37"/>
    <p:sldId id="378" r:id="rId38"/>
    <p:sldId id="355" r:id="rId39"/>
    <p:sldId id="356" r:id="rId40"/>
    <p:sldId id="313" r:id="rId41"/>
    <p:sldId id="364" r:id="rId42"/>
    <p:sldId id="377" r:id="rId43"/>
    <p:sldId id="31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67E7A112-9E94-41E5-A48C-5AE868E69DB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AB0DDA6-6526-47B5-B5EF-BC621525275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F87711C-A39F-4EDD-A269-DA9DED0184E9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8152C304-5739-46AA-B9E9-0ADDE0D2CC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43E245A5-C3CA-4A3B-81BA-F558A94869F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5BF2095-FD07-4234-B9D6-6FE1400FA7E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64B76EA-0F2F-4436-BCE6-4F53E5256C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216C563-625F-47A8-9C6A-EA05F1233918}" type="slidenum">
              <a:t>‹#›</a:t>
            </a:fld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9C29E-4B54-4801-861B-0EC46D72AAED}" type="datetimeFigureOut">
              <a:rPr lang="en-US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7F984-706D-4F5D-992D-3007DA04A2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1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0730E-C85A-454C-A0B0-174BB7981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099"/>
          </a:xfr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C935E-889D-47D5-A53B-6FBA197EF7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400549"/>
            <a:ext cx="5486400" cy="3600450"/>
          </a:xfrm>
          <a:noFill/>
          <a:ln>
            <a:noFill/>
          </a:ln>
        </p:spPr>
        <p:txBody>
          <a:bodyPr wrap="square" anchor="t" anchorCtr="0" compatLnSpc="1">
            <a:no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05EFB-1441-4923-AC07-6E8C61C06A57}"/>
              </a:ext>
            </a:extLst>
          </p:cNvPr>
          <p:cNvSpPr txBox="1">
            <a:spLocks noGrp="1"/>
          </p:cNvSpPr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6A4FF-95E0-4DF2-B9AF-3DA5A131C2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4561-9582-4F53-8B43-D2D40308FF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C1E476-93C3-4671-AD92-122E33DDCF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AFC6727-CB97-4CBC-B8A2-F85B94B95DD0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A9A78-5C21-4969-A4FB-DCC7D2F9BD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29E64-8081-42CC-99E6-D779548600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25EBBBD-8D09-4F03-BBB2-6F1B372D71F7}" type="slidenum"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FE59A99-EE69-4523-AB88-FC99F42C4D4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97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3CEF-D8B2-4730-90E5-8AD06AF1CB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78FDA-23A0-4F92-8437-12914FF744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2C5A6-9DAE-4B1B-BCF7-0B336F571B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9461A34-0E7E-4226-A323-707DF88DC971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3689-65F2-4860-9D6B-EC2DC88F50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4E90-B0F9-41C8-B860-CF9135AE8C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44D3A68-0785-44A6-8568-26FCE1CB31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A0A9E-C9E7-48EE-B85D-C336903D35B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2AD09C-EE95-49FB-A496-FD7408C940C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5ABDD-483A-48E7-BB1E-492517D2B4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FD2D68B-D09A-4343-9673-2F7A27A97015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73B62-E537-427E-A3D9-EC236B3CE4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11E3-239C-4430-AF73-6478C5831B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F9AE941-02AF-4D9C-AE9F-E5A1077717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B842-D71C-4C9F-B621-BFD74382A6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 i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38D15-10AE-4B47-B925-8231EFFBBB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8A68B37-6CB0-49D8-9E80-5F15916453E3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B90BA-A556-461D-A95A-B79D4585B2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A9FF3-34AA-411D-877F-3736D0F35E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9A5ECB6-3E96-4608-AD58-81162F38929F}" type="slidenum"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0346427-20DD-4114-B1FB-2DDC5149383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145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E87056-5284-4724-8F0B-C348F6579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BEB1FD0-4EBA-4C16-BF5C-380639BB2A82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C618D1-7F87-4F9B-BCC5-C5569AF399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0EB7B5-60F6-4D87-9252-DD3D83DA1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DB479B1-0868-4526-AC68-55DE833E8DD9}" type="slidenum"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D311A9-B4C7-4080-ACCD-5AC92588E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CBB30F-6355-486E-A4E0-F29A59E7D09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4A86-8966-4D12-81D6-5325E52D6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F470-CBAA-45F3-92B0-A10AD2A41B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36826-3724-4163-BF2E-95894FD800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2F3FF2B-FA84-4886-938C-6074AF3EA12B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884E6-A366-4862-B8B0-78FB0B41D8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7550B-9D0E-434A-91BE-432E02ECAF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C66E129-3189-4B71-8A39-A97295C869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2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3AF5-36AD-41FD-8EE3-4EFDE62FD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FC821-1495-4B67-8CB3-E14D778FCB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3A8B-DD83-4D6E-B53E-78B7ED68A4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21648BB-0378-4FA2-9210-2916EB6FEE9E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E443A-0C11-4A3D-81BC-F690E18CD1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62F7-9F65-4706-A079-A10D2E6EA9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590C475-62C5-43DA-AA32-62AD8D3E75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31565-2CD1-4A1E-A3C0-B09F62BE65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F33D3-E138-494D-8B0E-5F9A3AF3AB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736A-4656-4E08-9934-C710E34FBA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FC4EB-939A-4691-9CBB-8B924322FE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E9B6E84-63D2-455B-9D70-05DC56119FAC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79C26-BC1A-4B97-82E0-9E93A12AAE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A4F-0D41-44D3-A55E-6C05A85932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61B98F1-1EC4-4C11-B282-A5308CFD65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58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45F28-7FE8-4B28-9F4B-8C7794BE19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CD38B-6872-4D99-8FE3-100445983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28994-9A3C-4099-8B82-EBE9068D438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5789B-8C3C-4A4A-998D-2E21CECA401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A4E04F-01D1-4165-A837-E94DAC2B9CB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10E1D0-29B3-4AC1-A713-7516CCF441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556AF3E-A616-423A-960E-AE19096B571A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7A1EF-739B-4FE4-8346-771310F194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E1838-16B6-43D1-ADF3-690C77B934C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C6B90CB-546B-40F0-904B-DA65438C65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2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83917-AF66-4E0C-BE8C-D1D9E94F5D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13588DC-25A2-45A6-8271-5DA30E63456A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F9339-6974-4F6E-AFF3-C44FB0909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D4284-7922-49D1-9ED8-6B14836899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99BA02-4B3A-4C1B-91C1-A50350B29B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69CE-971E-4417-BC90-76428D129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5855A-7BB6-4B51-9010-F41D73F301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5139B-B717-44BC-BFDC-54B98F94146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04A46-F2D3-475A-A6F2-E0B274B1C0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11D0D2C-ED2C-4AF0-B1E9-D6EAF16AEFCF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FF42E-F6B1-49D9-8E91-5E1F7FCC7D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61FD7-CBD6-4A22-ACF9-1D4BAD007E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BD5583A-6670-4051-BA4B-1E085B537E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C2C767-7CFA-46BD-A6BC-37B2AD0560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F227E24-526E-4445-834E-DF9B5EA5BC22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D1D6F2-BD18-440D-B5B4-04CB820447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FA07DD-92D2-4727-AAB3-0EA40B9204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C64C693-BFA0-4DFC-BA1A-E12085D5C8BE}" type="slidenum"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BA89F6-9D9A-4262-B254-5C7F845367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E0E17E-8D32-4D94-88C3-5700F1B9416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32139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156D-DA2A-45E5-8758-8FFAF88391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A9DB2-4C15-40BD-A184-4349FD0938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07C71-D9A6-4741-B503-D9192AAB03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F9B38-8C9F-4C68-B0EC-14950CE3F0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6C1A77-10EB-44C9-A564-97C933C78D97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686DA-E5A6-43CF-A26B-2BE069738B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F1717-BFFA-4B46-9D02-E13CB00BD5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DEBF857-F5A0-4FA1-A21B-BF13FFBC03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7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664F-3D29-457B-AC48-5980A592F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A3727-8872-4737-A318-A10AD7A118A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00A47-3221-4030-8D2C-5667277E6B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C60C599-753D-41B0-9C55-021BDA887C46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66E7-320E-4FA4-937C-E16E507808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1A67A-9E81-4C83-959C-128608175F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4431EB4-D034-479D-B2A2-C18C56BCE1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96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F962A-57AF-43C2-9DA1-93610D3CAE0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C50AF-79AA-4C25-AAA6-82B7AF0138A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968B9-2A45-490B-AA0A-7E02D17930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75786B4-74C0-45A7-8BE1-784F3CD41C38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A0C5-54E4-493D-9263-F55D560AEF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42BE9-857E-4578-A302-8466537A76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A3BE28D-F7A3-4ED7-82EC-CD2FABCB8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5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4335-2F95-4896-80CB-3231E753B3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28FD1-B0A2-406D-A126-1AE23EF8EA8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A3517-0C72-40AB-95B4-2414FEEDA1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747C996-B214-4835-ACBD-19B827458C30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3C552-2F03-4317-9BEC-03CB1F6499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CE319-8EEF-478B-8D62-7F6568B376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9E5D1F9-2C6A-45A9-BA50-3556304D17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38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6B45-7085-44D6-83C2-2A73DA9F17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9565-0FE3-4DBF-A5E9-9588743F6F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D7450-C113-4200-85BA-1A4E37B996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F20421E-C998-4CB3-B4FC-82054AEF0CB9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35293-E5D5-40D7-B2DD-20645200F3C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299A-1230-4DF8-AD64-50B6CE00B2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692B4E4-B919-4AA6-8C63-AF086DCBF8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9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3836-3AC8-49AB-9723-1CE32C9A08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38CDF-228C-4953-90DA-2D515D24C4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0A1F-C090-47A5-93C5-0E82C133A2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2D671DD-B663-40B3-81C2-72F9CBF70A79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7A8C-AC39-4F7C-AB53-979C6A24CB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7EDE-686C-43A8-B6F8-25C343C02B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CB9D884-B1EE-4749-A940-1310ECB670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29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60B0-28B9-4F89-80E7-0032CE95C6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C323-FB99-4BF7-9166-DFCE735031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C5EF1-D019-4011-8A10-64084E53BE4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9EFB-78E1-4215-97E2-4AFC34A183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C296550-B2C4-44F1-8E64-06441A65A0D4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553C4-07DF-4F84-B954-F31195A99B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CCC3B-6B88-4D71-81A2-564DEC7753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4BED913-3679-4AE6-8248-260D41069F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56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5A07-F2C4-4D0F-B34A-D8EFE2E036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E781B-D6EB-4317-8F8B-D62107C37C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81AF2-46F9-45C0-BBC7-A75801EDD5E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68273F-B20B-4D04-96FD-6C23413CE46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2A562-4563-44FB-83E3-AB9A921A372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B8C220-64AE-4141-A3B9-61307513C1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287205A-4F01-4009-9090-688D0002E2A3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818AE-50B7-4B58-A665-08D1F4ED989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6D87A-AB54-45C5-8D6C-A43C25AE8D5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9A5C8E4-4682-4642-86BF-1EC82F526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6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5558-CAFB-4DBB-9B1C-038C56AF28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19B74-8535-4C97-A7D1-9A45F2EA41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6ABE746-FAE1-411D-B998-9EDEE18E9474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490BA-A52C-402F-9C3C-1481C4E816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0C99-820F-43A3-937D-DD9487F6B2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2DE4EB2-77B4-4022-A411-BE52C34B86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11CAB0-3B78-4D6E-B622-A028CB9C0F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B932F09-6277-4703-9D5D-68FEED617A62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F615F-4E70-49CB-80CE-36B55A5CDD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3B685-1807-4087-84A0-00F5016B49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8931F95A-7688-4CA8-ADBB-C5DE951705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0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D4770-D46A-462A-91BB-110629E517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589D-831C-461D-A166-53FDF95A55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>
                <a:latin typeface="Calibri Light" pitchFamily="34"/>
                <a:cs typeface="Calibri Light" pitchFamily="34"/>
              </a:defRPr>
            </a:lvl3pPr>
            <a:lvl4pPr>
              <a:defRPr>
                <a:latin typeface="Calibri Light" pitchFamily="34"/>
                <a:cs typeface="Calibri Light" pitchFamily="34"/>
              </a:defRPr>
            </a:lvl4pPr>
            <a:lvl5pPr>
              <a:defRPr>
                <a:latin typeface="Calibri Light" pitchFamily="34"/>
                <a:cs typeface="Calibri Light" pitchFamily="3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D6CF-6192-4824-85FF-FE866D5071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5C11A00-94BF-46AC-A7C1-F0171A2C04D4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C6B6-8241-4688-BED3-C476F1C722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485A2-3174-4486-9C48-DDEEB7AD16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3F24EA0-96CC-4BA5-9916-74B21CFCEB12}" type="slidenum"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E9F8C-909F-4A14-A9AA-DF0C992B6167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B9425-5E10-4E02-B20F-741CFEBF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7989460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D6D2-3103-410A-B2AA-7E5679AAF6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D5427-5410-4BDB-A455-577307E520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04B92-327A-47EC-8D84-B2BA9F17248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506A4-B013-4EAF-BE89-557C6D3ED7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306E77F-7DE7-400F-BAF3-0EF5EF92BE5A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AC35-D911-47AD-917C-03DE5F1F66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F1D47-C523-4E72-A4DF-42986BC00F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CDF9B61-DBF3-48E7-ADBF-8E7B5F8B84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0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8D84-F016-4889-97B6-1AB5B2C0D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E5E8E-5AAB-433A-8B1D-C7422721E8D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77F09-C3CA-4DB6-8F23-16B34FD64F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11B73-1B73-4AF7-A4D1-C4CBFF1CAF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A3F3EBB-F870-4898-9122-E612D407EB95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D607E-9BF9-4E94-9707-C83D3C91DB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6116-B7FF-4CBB-B2AB-37C62C0D6F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58E3E78-E022-4A27-8B8A-11BE0435A8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3ADC-32F0-4C80-BE20-090953F625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07630-9232-4AF1-BF12-C1460503843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825627"/>
            <a:ext cx="10515600" cy="43513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F5A41-8B26-48B9-B548-720FE1C585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B732421-4E86-49BB-A2B3-E6D6370DE252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348FD-8C6C-4279-B169-C023CF85BA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3F03-C2A8-43BE-86D4-F94441CEB2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1510DEC-9C54-4927-B8C9-B6CEFFEC59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6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1FCD9-B651-4846-89B9-7286AED26DC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CF515-57C2-4FE5-94A4-8E71F57DB6A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D5570-DBF2-425B-A399-4E6E8C0B56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55936EE-6193-4F1F-BCC6-7C40345FCD8A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4F2E-6714-47C1-910A-29E303AAC8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66EBF-F0BE-4469-BF7D-E85A9C51E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32B49C1-6E0E-4DB5-B170-D9142ACC12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E1B0-8570-43A8-A7A0-50A982CE3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BE0C6-A9D4-49B2-B0FA-887AF2B0EA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3DA0A-DB68-4BC2-8706-D833EAD541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F6CC384-019D-48B1-85A3-CE7746BC8370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9169E-A19C-4C34-A2EC-F2B4D9A450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9B3F9-FA1B-484A-A862-F5543C33564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191A4C2E-EF46-4574-A5F2-A79A2D9E4B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6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E48F-3837-40E4-A5A5-DF4BD8F6E7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9AF6-7AAB-400A-A2EC-E4DBD95ECD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70F88-78FF-4D28-9930-ED02052D976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224A0-687C-43F3-9358-55672893B5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11988A5-BB30-4A7D-8B0D-C89150EE23CE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A1103-8580-4A12-9C22-47D801B2F8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8B2B5-2D96-4B5D-98ED-12C4A65F41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79ECAC6-7651-418E-AE0A-E366220BD3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8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401F-9A28-4482-B07E-05534AAC48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349D2-CCCF-4F92-A59D-EEA9DC1266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7122B-FEB9-4BCA-B91A-1BEBAAF0B92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EDDC0-5B51-4C32-83A2-093CFB280BC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1B314-8A8B-4D7D-82D4-F5689869547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623D3-1BBC-4CE4-8B69-179A3A94DE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AD3223E-8CBE-4281-B508-45681D51E187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D1EBE-392E-4FCB-932B-6044376726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A3C8-6AD5-4FE9-9079-89A3BA899A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D1ECCDF-642F-441C-ABFC-FD2069F2C1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2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583A7-3F88-4E3B-948B-2CD74E105B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30B93D5-411D-4201-8640-48094994CC70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32D4B-355F-4EB9-B785-C1A56C4C3A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0962-3A11-4050-97A0-E9D3D325C8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EF010C0-8DE3-4723-829F-3E9902CAE96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98AA-71A8-44C8-8C4F-626E815461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BE69A-A5F1-4B77-B97C-09BAFBB297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61B92-AA54-44EF-9391-FA3536E544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01E41-776D-4375-81D4-4FF770DB4B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05F0656-65CA-4054-ABA0-770A13DFD4BE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84270-C174-4477-9B2C-CB3FD145B7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B9E82-41EE-4108-94E0-17D52B6A84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CCAD1A9-B7BC-4D70-ACCC-E2134761F8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7F0F-9642-441C-9142-131C9B7FF6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0E1DE-7C88-465C-B12B-83DE55545EC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4F8529-64BF-4898-B7A3-C197D1E4EC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A6BAF-7493-422A-A441-1DC9470C60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C236420-A84E-4503-BD79-BB432EC3C069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2010B-DDC3-4BA8-A751-28189B7513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9DBAE-F269-4B48-BAC9-7A80BACE1E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C8EBFF9-D3E0-47AE-8C3E-5BF7BD4BB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67DBD-E17B-4A83-A05F-009614D5D4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E5AC-87E3-4D23-8975-E4C0D6E83B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18F6-5B6A-463F-831A-BB729C1982F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97C513ED-12A7-416B-BA29-6C90591F617A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E6A33-CE09-4A61-BCD5-9767683406E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D2319-4AB3-4495-A961-07E54D65348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5B8FE1F2-C1A0-433C-9DA6-121F9A4B252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000000"/>
          </a:solidFill>
          <a:uFillTx/>
          <a:latin typeface="Calibri Light" pitchFamily="34"/>
          <a:cs typeface="Calibri Light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 Light" pitchFamily="34"/>
          <a:cs typeface="Calibri Light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 Light" pitchFamily="34"/>
          <a:cs typeface="Calibri Light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E0134-A420-47AC-B92E-2DFBA376B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FE156-2107-4585-88DE-7152164E35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05A3-415F-4D38-A2EE-2919ECD2533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A069B100-ED43-42DA-BA40-5B697E446D14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F07FB-0EA1-4AE4-A820-B1FA8044C03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36DE5-7E26-4424-B3AC-262C8376411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lvl="0"/>
            <a:fld id="{BC64D7B2-7B86-4F1C-B34D-7E929944E4F1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D18192-0506-481C-A49F-8285429B4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5B7B3-067D-4BB7-8910-A346ABA91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78E54-9C61-4D60-B37C-2901D512328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A9E33C3-25C3-4BF1-B68D-8D164D7D2D15}" type="datetime1">
              <a:rPr lang="en-US"/>
              <a:pPr lvl="0"/>
              <a:t>11/27/2018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63E18-BFEC-423A-9EEF-3B0C4FA8D3C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25BA-BBBB-4C65-B6FB-6CF0A52483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14BD562-9927-48FC-95CB-1898B2E3872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ut/dependency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985C0AAE-70D2-4D9A-8258-CAB963A3A526}"/>
              </a:ext>
            </a:extLst>
          </p:cNvPr>
          <p:cNvSpPr txBox="1"/>
          <p:nvPr/>
        </p:nvSpPr>
        <p:spPr>
          <a:xfrm>
            <a:off x="4765779" y="1054952"/>
            <a:ext cx="6604884" cy="24006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500" b="0" i="0" u="none" strike="noStrike" kern="1200" cap="none" spc="0" baseline="0">
                <a:solidFill>
                  <a:srgbClr val="7030A0"/>
                </a:solidFill>
                <a:uFillTx/>
                <a:latin typeface="Calibri Light" pitchFamily="34"/>
                <a:cs typeface="Calibri Light" pitchFamily="34"/>
              </a:rPr>
              <a:t>Applying for Financial Aid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F1734-DA26-4A61-BAF5-B2370BFD6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2" y="700274"/>
            <a:ext cx="4285847" cy="42858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EFE0B950-953C-4DDC-8C76-F32F3149178A}"/>
              </a:ext>
            </a:extLst>
          </p:cNvPr>
          <p:cNvSpPr txBox="1"/>
          <p:nvPr/>
        </p:nvSpPr>
        <p:spPr>
          <a:xfrm>
            <a:off x="4765779" y="3617869"/>
            <a:ext cx="10210803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cs typeface="Calibri Light" pitchFamily="34"/>
              </a:rPr>
              <a:t>Emily Culbertson, Associate Director of Financial Aid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cs typeface="Calibri Light" pitchFamily="34"/>
              </a:rPr>
              <a:t>Lenet Rivas, Senior Financial Aid Advisor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99468D-E50A-4524-8422-41C9D01A032A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BBF85FA5-FBAE-47DB-AA9C-5B1FC10426DD}"/>
              </a:ext>
            </a:extLst>
          </p:cNvPr>
          <p:cNvSpPr txBox="1"/>
          <p:nvPr/>
        </p:nvSpPr>
        <p:spPr>
          <a:xfrm>
            <a:off x="990596" y="5733480"/>
            <a:ext cx="1021080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cs typeface="Calibri Light" pitchFamily="34"/>
              </a:rPr>
              <a:t>Office of Financial Aid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cs typeface="Calibri Light" pitchFamily="34"/>
              </a:rPr>
              <a:t>Oxford College of Emory University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3D2A-52D5-4E76-8C9C-EB1E15FBC0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Sources of Financial Aid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2643-3EC0-4F46-BB25-6A38F5CCA5C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Federal government</a:t>
            </a:r>
          </a:p>
          <a:p>
            <a:pPr marL="800100" lvl="1" indent="-342900"/>
            <a:r>
              <a:rPr lang="en-US" sz="2000"/>
              <a:t>Pell grants, federal work study, and federal loans</a:t>
            </a:r>
          </a:p>
          <a:p>
            <a:pPr marL="342900" lvl="0" indent="-342900"/>
            <a:r>
              <a:rPr lang="en-US"/>
              <a:t>State </a:t>
            </a:r>
          </a:p>
          <a:p>
            <a:pPr marL="800100" lvl="1" indent="-342900"/>
            <a:r>
              <a:rPr lang="en-US" sz="2000"/>
              <a:t>Hope and Zell Miller</a:t>
            </a:r>
          </a:p>
          <a:p>
            <a:pPr marL="342900" lvl="0" indent="-342900"/>
            <a:r>
              <a:rPr lang="en-US"/>
              <a:t>Colleges and universities</a:t>
            </a:r>
          </a:p>
          <a:p>
            <a:pPr marL="800100" lvl="1" indent="-342900"/>
            <a:r>
              <a:rPr lang="en-US" sz="2000"/>
              <a:t>Institutional grants and/or merit based </a:t>
            </a:r>
          </a:p>
          <a:p>
            <a:pPr marL="342900" lvl="0" indent="-342900"/>
            <a:r>
              <a:rPr lang="en-US"/>
              <a:t>Private sources</a:t>
            </a:r>
          </a:p>
          <a:p>
            <a:pPr marL="800100" lvl="1" indent="-342900"/>
            <a:r>
              <a:rPr lang="en-US" sz="2000"/>
              <a:t>Loans and/or external scholarships</a:t>
            </a:r>
            <a:r>
              <a:rPr lang="en-US"/>
              <a:t> </a:t>
            </a:r>
          </a:p>
          <a:p>
            <a:pPr marL="342900" lvl="0" indent="-342900"/>
            <a:r>
              <a:rPr lang="en-US"/>
              <a:t>Civic organizations and churches</a:t>
            </a:r>
          </a:p>
          <a:p>
            <a:pPr marL="342900" lvl="0" indent="-342900"/>
            <a:r>
              <a:rPr lang="en-US"/>
              <a:t>Employers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7895-EE0A-4B6F-B7B6-BC7F2C18B3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Free Application for Federal Student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EE01-5C89-4ABF-865D-3CB5B0179E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47219"/>
            <a:ext cx="10515600" cy="4351336"/>
          </a:xfrm>
        </p:spPr>
        <p:txBody>
          <a:bodyPr/>
          <a:lstStyle/>
          <a:p>
            <a:pPr lvl="0"/>
            <a:r>
              <a:rPr lang="en-US"/>
              <a:t>Collects demographic and financial information​</a:t>
            </a:r>
          </a:p>
          <a:p>
            <a:pPr lvl="0"/>
            <a:r>
              <a:rPr lang="en-US"/>
              <a:t>Information used to calculate the expected family contribution (EFC)​</a:t>
            </a:r>
          </a:p>
          <a:p>
            <a:pPr lvl="0"/>
            <a:r>
              <a:rPr lang="en-US"/>
              <a:t>May be filed no earlier than the October 1st prior to the academic year to which the student requests aid</a:t>
            </a:r>
          </a:p>
          <a:p>
            <a:pPr lvl="1"/>
            <a:r>
              <a:rPr lang="en-US"/>
              <a:t>Check with your school for their specific guidelines and deadlines </a:t>
            </a:r>
          </a:p>
          <a:p>
            <a:pPr lvl="0"/>
            <a:r>
              <a:rPr lang="en-US"/>
              <a:t>For the 2019-2020 academic year, the FAFSA may be filed beginning October 1st, 2018</a:t>
            </a:r>
          </a:p>
          <a:p>
            <a:pPr lvl="0"/>
            <a:r>
              <a:rPr lang="en-US"/>
              <a:t>Most colleges set FAFSA filing deadlines 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F4D81-ABFD-48D3-B033-792C8BF5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8" y="134316"/>
            <a:ext cx="7690954" cy="54246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1C63C9DC-E42C-4221-9F45-352E73B00581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A6D5D757-47A3-45E5-8C76-ECF545D16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3EDFE71C-3964-472B-AE89-A04CAC39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90" y="1293263"/>
            <a:ext cx="9732489" cy="43572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044FD5A-EFCB-4539-9188-973645779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FAFSA on the web</a:t>
            </a:r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IkA9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558o5qSOMZ6VIKcvWvQPHBadQKKACggHqKKKAE2j0pDGp/hp1FAEYhTOad5aY+6KdRQBXlUK3FMqSc/NUdABRRRQAUUUUANao+9SGgRk0AEf3hVxelVkiIbNWl4FABRRRQBWuz8hqnjNXLoZWq6jFAEZ4qNjUzj2qLa2fu0AMzSin7D6Uu0+lADRS0pU+lJg0AJT0TvSBCTVhIz3oAWMcUspwtP2EU1kJoAzJyzOSaaKtXMZB6VEI29KAIjUZ61ZMbf3aYYz/AHTQBDSrT9h9KULQBLa1ejqnbjFXI6AJKKKKACiiigApD0paaaAEp60ynr1oAeKdTadQA4UUgpaAFFFAooAKKKKACiiigAooooAKKKKACiiigAooooAKKKKACiiigAooooAKKKKACiiigAooooAKKKKACiiigAooooAKKKKACiiigApssixruanVFdrvhIoAQzrtyeKp3km58jpTHk3n271CZMtQAjMGFNBGaCeaazZ5FAD0b5utMc4c+lLCdrg0TcsTQAhG4U3laVWwKax5oAXuKm3fu6gFOJ+WgCeF/nz6VrwvvjDVhxda0YJ9iBfWgC9RSI25QaWgAooooAKKKKACiiigAooooAKKKKACiiigAooooAKKKKACiiigCoklTI2aq7TT42x1oAtZpwNRK1OFAD6KBRQAUUUUAFB6UUHpQBXl+9TKkm61HQAUUUUAFFFFADkXJqdVqOEcVNQAYooooAKKKKAGsuab5Y9BUlFAERjHpSeUPSpqKAIfKHpSGMVPijFAFcxCm+VVnFG2gCAR08LUgFFADccUwipaaaAK8q5qNVqwy0m2gCPbTWQelT7aRloAg2j0phjHpVjbRtoAijQY6VKopQKdigBKKWkoAKKKKACmnpTqaelACU9aZT1oAfTqQUtAC9qSiigB4opBS0AFFFFABRRRQAUUUUAFFFFABRRRQAUUUUAFFFFABRRRQAUUUUAFFFFABRRRQAUUUUAFFFFABRRRQAUUUUAFFFFABRRRQAUyckRNjrin0x26g0AYrMRkUwGn3BAlYDpmoiaAFzzQepxTKcPUUAC5zzTnpVVjQ8bMaAGLycUhBB6U7y3U9KGPOCKAGUU512n2PQ03vigB6HkVZQlvwqoAasQOQaANi3/1Qp9Q2rbk65qagAooooAKKKKACiiigAooooAKKKKACiiigAooooAKKKKACiiigCqV5pCtLupwGaAEQ44qRTUZWnKaAJhS0xaf2oAKKazYpvmCgCSkY8U3zBTZH4oAZKcmmUE5ooAKKKKACiiigCaCpaghNTg0AFFFFABRRRmgAopM0uaACijNGaACijNGaACik3UbqAFoNJuozQAV2PwR0rTtc+LPhzSNWtI7yxuropPBJna67GODj3Arjc1337Oh/wCL4+E/+v0/+gNWlJe8C3PTf2s/hFpHhfTrDxT4R0mOx05T9nv4IAdqMTlJOfXlT/wGvnKv0GvdZ0fxj4p8YfCvWY03R2sTxqf+WkMkS5I91c5/EV8IeN/D194S8Waj4d1FSJ7KYx7j/Gv8LD2Iwa4qMn8MuuqOzFU0veXz/T8D2vXfBHhO3/ZJ07xdDoVomuyrHvvgD5jZmIPfHQYr57r6k8SH/jBnST7Rf+j2rw/4O/DrWPiV4oGk6a4traFfMvLxl3LAn07sewyK2V/bVV2k/wAjKqvcp26r9TisUuK+wx+zL8Lo2TT5vEmrf2kU+59uiUlvUR7c49s/jXz18bfhhq3wx8Qx2d1L9s066BazvFTaJAOqsOcMMjv3zSVWLdhSoTirs4HGKK9M+A3wk1P4narMxuGsNGsyBc3ezcWY/wDLNB3OOp7e/Svdp/2ZfhjcCaw07xLqq6mEOA17FKUb1MYUEj2yPrVTmobk06Up6o+PKSuq+KXgXWPh74sm0DVwHwPMt7hBhLiI9HHp0wR2I/GvS/2fvgI3jzSv+El8SXs+n6IxKwRwYEtxjq248Ko9cHPtQpJx5r6EuElPktqeYfCrT7LVfiV4c03UrZLqzudRiinhf7siFuQcV3X7WXhfw/4S+JNrpnhvSrfTLNtNjlaKEHaXLuC3J64A/KvYbX9n3w5o/ibQPE3gPXLi+Gm6nC95BPcJNuQMMlWQDaR1wRzzXm37b/8AyVyz/wCwTF/6MkrOVRScLd3+R0QouEajkuit/wCBHg9NNOr074RfCG4+InhDxBrlprBtbjScrFaC18w3LeXuC7tw25PHQ1q3ZXOeMXKSit2eXU9a+tfC37L/AILh0y0tfFviK+bXpkDvDaXUcSg4+6qspZsevf0FchF+zNqn/C05tDl1B08MRQi6OpFQHKEkeVjpvGOT0xz7VPtI83Lcv2E+XmsfPopa+s/EX7MXgy88N3Nx4L8QX8uoRqTE01zHPC7D+A7VGCemc8elfLmmaNqepeIIdBs7V5dSmuPsyQjr5mcEfgc8+1EJqb5VuKpSlTV5bGfSd6+tPD/7MPg7TtDgl8beJLtb+TG829wlvCjEfdBcHdj14z6VxXx0/Z7/AOER0OTxN4RvrjUtKhUNc282GliT/noGXAZfXgY680nVina5Sw82r2PAxS13nwN+HP8AwszxRdaJ/bH9lfZ7Nrrzfs/nbsOq7cbl/vZzntXs3gr9mnw9BpbXPj7xBcW880zJbRW86W/yg4UkuDliOcDpnvVyajuRCnKeqPl2ivcv2hfgXF4A0mPxF4evri80gyLFPHcYaWEno24ABlJ46DHHWvPfhL8P9X+IvilNF0wiCFF8y7umXKwR+uO5PQDvShJT2CdOUHZnH0V9gr+zR8MITHYXXiPVv7RZcbft0SFm9RGVJx7ZrwH43/C3VPhnrkUE0327S7sFrS8Cbd2OqMOcMOO/PX2qVVi3YuVCaVzzyivVPF/wg/sb4Qab8RdP8Q/2nbXYiMtuLTy/J35B+bec7WG3oK8ysbaa9vreyt13TXEqxRj1ZiAP1NaLWTit07GUouKUns9SCivT/jj8KIfhhDpCyeJP7TvNRDsYBZ+UIlUDJzvbPLY6Doa8xUbmC+pAqYyUthyg4OzPc/2Ufhn4f8a3Wra54niF1p+mFY1tmbCO7Aks/sBR+0V/wpuLw7awfDm30saml/5d01qkgKoFbPLcEZxyM17t8G/hI3grwHruijxAb069Dnzvsnlm33RFem87sZz1HSvmn4ufBm+8D+KtA8O6bqja7ea0G8kLa+TtYMox95sj5s57YqJtSrKKemn37s6VH2dDmtq738l0PK6K+sdA/Zj8HadocMvjbxJdrfPjebe4S3hQn+EFwd314z6Vxvxx/Z7/AOET0KTxN4RvrjUdLgUNcwT4aWNP+egZcBl9eBgetOVWCe5ksPNq9jwCiu9+CPw6/wCFl+J7nRf7Y/svyLU3Hm/Z/O3YIGMbl9eua9s8N/szeF/+EZhXxN4gvbfxBPC0qpFMiJGMZH7sglsd8EVU5qCuyKdOVS/L00PlaipryJILyeCOXzUjkZFkxjeAcZx71JpOn3mq6nbabp8D3F3dSrFDGo5ZmOAKpa7EyXK3cq0V9YeG/wBmPwnYaFDN448R3SX0mN32a4SCFGP8ALg7vrx9K4n49fANPBegt4n8LX1xf6TFt+0wz4aWJT/y0DDAZeR2GPes3Vina5qqE2r2PBaK9O+BHwi1L4mahNM1wdP0W0YLcXWzczsediD1x1PbI617nL+zN8M7jzrGw8Rasuoon3TexSGM+rRhQce2RVTmobk06Upq6Pj6vf8Axl4K8KWX7KGjeLLXQ7WLXJzb+beqD5jbpSDnnHI4ry34q+A9Y+Hnil9E1XbKrL5ltcoMJPH/AHh6H1Havc/H/wDyZHoH+9a/+jjUzmnSUo91+pMYuNZxl/LL9Dn/AIc+CvCmpfsveJvFN9odpPrVol35F4wPmR7VBXHOOK+f6+oPhP8A8ma+MP8Acvv/AEAV4f8ACb4f6v8AEXxSui6WVhiRfMurp1ysEeeuO5PYd6rX2kl5L8hR/hR9X+Zx9FfYKfs0fDCExWF54j1Y6ky/dF7EhdvURlSce2TXgfxw+FeqfDPWoopZ/t2lXefsl4E25I6ow5ww/Uc+1SqsW7GroTSuedUV6p8AvhBefEu/nurm4ew0OzYLPOq5eV+vlp746ntkcGvY9a/Zj8DXum3cHhXxJfrq0I4E9zHOit/ddVUEZ6Zzx6GqnNQ3Jp0pVFdHyRRXqHxu+Ecvwx0/RrifXBqMuo7g8QtfKELKoJGdx3dcdula3wB+B918Qrd9c1i7l07QY3KK0YHm3LD7wUnhQP73PPGKIzjJNp6Ilwkmo21Z4zRX1zqP7M3w91GwuYfDPifUF1GMfK0l1HcIjejIoU/rXy/4p8P6j4S8U3Gh67bFLmzlAlRW4deoKn0I6GlCpGUuW5c6M4R5mfRvwU+CPhGw8DxeM/iSIZRdQidLe5fZDBERlS3qxGD+OOa6az+HPwD+I+k3Vn4OXT4LqMH9/YF0ljPrtfllz14/GvHf2gvjHp/xB8NaLomg2l7p9rbkyXkEoAVmAARQQfmA56gfSuO+AVzqlr8YfDbaOZPPkvFjkVCcPEfvhv8AZxSUJVZO+nYp1I0oqyv3MPx94Y1Dwb4t1Dw5qYBns5NocDiRDyrj2Iwa5t5AFLEjFe8fttvaj4tW/klfMGlxefjru3vjP/AdtfOtxIxYr0GaVGTlBNk14qNRpEMzbpGYdM0wDmnhRS4rUyGMtOiXnFKR2p8XAI70AOHBwBUiphgaEC7eetKWAU0AMdl3njikeNTjAzxSAA59aEfa22gBzQhox6VEsNWs5Bx3FJERj5utAFNUw+MHNOXhsEcirrxqRuFNeLd8y0AOsJP3gXmtCsyJWSUNz1rTHSgAooooAKKKKACiiigAooooAKKKKACiiigAooooAKKKKACiiigCixKmno/NPkQGoGQqeKALAOaXHpUEbMDU4oAevSnimLThQBFMDg1nySSKxFajjIrOuhhqAI/tEgqSOZm61WepIKALi0tNSnUAFFFFABRRRQAobaaf5yjvUL1WmoA0VlB708NWXCx6VOJGWgC4z1C9wq1Xa4Y9Khds0AXPtK+tKLhfUVmMetM3HNAGv9oX1pRMPWskP9aUOc0Aa3mijzBWcJOO9LuJ70AaHmCjzKz9zetJvb1oA0fMoMlZplf1ppnegDSMlegfs4vn45+Ex/0+n/0Bq8r+0PmvRv2aJmb48eEF/wCn4/8Aotq1o/GB6Z8ePF154I/atl8R2TNutFtTKgP+siMKh1P1Ga6n9r3wrZ+JvB2lfFfw6FmiEEa3jIPvwP8Acc4/uk7T9R6V5R+2VKV+PusL/wBO9t/6JWvTf2L/ABrZ+JPDOrfCfxFtnjMEj2aSHIkgbiSP/gJOR7E+lcMYuVBOO8dV+q/rzO+tJRxDjLaSS/BW/r0J/Erf8YK6S3tF/wCj2ra/Zb0LWrX9njWNR8LLbJ4h1aeb7LLcNtQbcIpJweh3np1pfjp4bk8F/skN4akl87+z7hIkk/vJ57FSffaRn3qv8ANW1y5/ZG1L/hDrkwa/pjXKwMqK5DhhJ91gQcqxHIolNS9vJbN/hoLkcalGPW3+ZwM37OHxnm1T+1ZtW0p9Q3bvtR1WXzQfZtmRXpfx/wDD+vN+y3A3jNra58Q6K8EklxDJvDneIyd2B1VueOor56b9oz4xKSr+MZFZThgdPtgQfQ/u66b4g6n+0BqnwgXXvFmqrc+E9TSNpE8mBJApcbC4WMMuWC9D6U5xm4pO1roinOmpt67O/p1Pbfh94X8UR/srabpfgOS1s9b1WLzpriaYx7VkY72DBT820ADjvXlWn/s6/GfT9WXV7HVtJg1BWDC5XVJfMJBzyfL5+hzXpaa/4ot/2QtD8QeBb97S/wBPtozMY4UlYxozJIu1gR6HpnArwZf2gPi+xAXxhIxJwALC2JJ/791b5vbT5d7/APDfIhOPsKftF0/Hqeyftl6LeXPw08I6tq0cC65DcpaXLwncu6SMlwDgZG9ARxT/ANpnXLvwL8GPCfg/Qp5LH7bCscrwsVbyo0UsoI5GWYZ+leZfGqb42W/hnSLr4jX63OkTXMVxbhI4QUlCllDbEUhtu7jmvQf2xrGbW/hr4N8XWYM1rCu2ZlGdomjQqx9soR+NZyjaNns5f0vvNea87xTvydfXf7rfM8f/AGc/Gep+E/iho6W91N9g1G7S1vLfcdjiRtobHTcGIOetdf8Atv8A/JXLP/sExf8AoySvNfgzo91rvxU8N6faRl2/tGGZyBkKkbB2J/BTXpX7b/8AyVyz/wCwTF/6MkrWr8VP1f5GVB/uqvovzR4PX1l+wxOLbwT4tuW6RXaufwizXybX1V+xX/yTfxt/12/9oUVnalN+RFBXrQ9f0PnLXfGOvax4zl8XTaldf2ibk3EMnmnMI3ZVV9ABgYHFfVv7YvizVdK+GWi2Wn3Ulq+szAXMkTFWKLHuKgjoCcZr4wX/AFY+lfVv7bf/ACJngr/fb/0UKzrpRjCKWl0aUptucutmYf7C2pXy+OtY0gXEn2GTTjOYSxKiRZEAYDoDhj9a2PgBoNvP+1F4zvnjRk0p7hovl4V5JAoI/Df+dc5+wz/yVHVP+wO//o2Ouy/Z+1COD9pz4hac5Ae7MrpnuY5Rkfk/6VdS/t42/kl+ZMP4P/b6PFP2gPGmqeL/AIk6x9pu5jYWV09raW28+WixsVzjpkkE5r2f9jXxZfeIdM13wJrk0t9aRW3mwGZixWNjsePJ5I5GPTmvAPi/ot34f+J3iHTbyNkf7fNMhI4dHcurD1GGr2z9hfR7tNV8Q+JpVMdgtstqsjDAZ9284PsBz9aKag6DvtYqTl9Y87lX9j+x/sv45eJdN4/0WxuIeOnyzxivO/2iPFOqeIvitrS3V3M1rY3bW9pDvOyJU4BA6bs5Oetek/sl3iah8ffFd9GMJPaXMi89jcJXi/xY/wCSneJv+wnN/wChVN250ubfl/G5c7KnPl25v0PoXS9XuvEf7FWqyalcPdT2sbQeZKSzEJMhXJ7nBAzVv9lDRNStvgfr2q+Hkt117UriWO1kmbaoKKFTJwcAEsehrB+H3/JlPib/AK7z/wDoyOt/9nO91a4/Zm1qDwvdG21uymufs7qiuyvhXHysCDkZHIq6yUXV7WX6DprShbu/yOAu/wBnf4xXeqHVLrVdLlvyxb7S2qS+YCfRtmR+FelfGbw74gb9ltofGz21zr2jNFJ9oikLhsSBA24gclG54614U/x8+LyMySeLZEdThlawtwVPcH93XQ+NNT+PGr/CRte8RaoLnwrqCIZU8mBJNm8bSwWMMoLBcYNROM+Szta6FTnT572b7+nU7P8AZ7kXxz+zx4q8BzYkubNZPsyk/wB4b4/wDr+teWfsxeHG1/4zaTHLGTDp7NeTZHA2DgH/AIERWv8AsfeIv7F+LkWnSSbYNYt2tiPWRfnT+TfnXtvwz8J2/wAO/FHxQ8V3EQS2hmZrQnj90U88qPbLqv4Vc5KlN1Ojjf5rT/gmdOHtacYdnb5PX/gHg37WPiL+3vjHfwRvut9KjSyjweNy8v8A+PMR+FeTVZ1a+m1TVbvUrhi813O8zsepLEn+tVaKUOSCRFafPUcj6l/Zb1XVbz4Q/ECa81S/uZYIn8l5rl3aLFuxG0k5X8K5j9jyO68RfFibUtZv7zUJNL055Lc3U7SlGdgpxuJxwe1bf7KH/JG/iN/1yk/9JmrD/YfvIYPiXqlrIwElzphEYPcq6k/pWk7e2n/hX/pJvp7Cnf8Amf5o4X9oHxlqfi74kav9ovJW0+0uWt7S3Dny0RCQDt6ZJyc9ea9n/Yz8V3+vabrvgnWrh761hgEtv57FyI3yrpk9V6fma8A+LuiXHh34l6/pdzE0ZS9kePcPvRsdysPYg17Z+wxo9yuqeIvEckbJZJbpapIR8rPnc35AD86xppPD67W/r8TOq5LE+7vf8L/5FL9kWxXS/jl4l0yMkpZw3FupPcJNtH8q85+O3ijVdT+MviC+W/uYjaXktnb7JSPKjQ+WVGOgOCT65r0v9lK6ivvj/wCLL2Bg0Vwt1LGR3VrjIP5GvFfip/yU7xV/2Gbv/wBHNQleUG/5f1ITtGov73/tqObr2f8AY30iLUvjHHdzRb102xluEJ6LIcID+TtXi9e6fsUX0dt8Wbq0kKg3emSKmepZWRsD8M/lXRHr6P8AJmS3XqvzOX/aQ8Yan4n+KWsW815MdP065a1tbcOQiiM4LY6FiwJzWh4Z+OOraV8KL7wLfaYNX+0LJFFd3U5byonGNhXGWwckHPGfauZ+Ouj3WifFzxJaXUbKZL6S4iLD76SHeCPbnH4Vp/DL4Q6z478H6x4ks9QtrG305iqLcRnbOQpZ8Nn5cDHY9a5qai8PrtbU6qjl9ZfJvd2/r0Paxq03w3/Y70y80V/s+oalBHtmH3hJOcs/1C5x9BXy9o+v61pGuR65p+p3cOoxuJPtAlYu5Bz8xP3h7HNfS/jfT38TfsZaDcacv2h9Kgt5nWPniLMcn5Asfwr5XjR5pFiiUu7kKiqMliegFaR/j1Gu+np0Iq2VKmltb8ep9TftSS2/iz4EeFPG7xql20kJO3t5qHev0DLVfx//AMmR6B/vWv8A6ONWP2iLQ+HP2Y/Cfhy+Oy+ElsGjPUMqFnH4E4qv4/8A+TI9A/3rX/0cazlZRko7c6EnJzg57+zf6B8J/wDkzXxh/uX3/oArX/ZM0XUbb4Ja9q/h9bca7qU0yWrznCKyLtTJAPAJJrI+E/8AyZr4w/3L7/0AVs/s2XuqT/s1a3a+GLnyddspbo25CqxWUjegwwI56cjvTraKp6L9B4Vfw/WX5s8/vf2d/jFe6q2rXeq6XNfli32ltUl8wEnJw2zI/CvTPjB4c8RP+y3Lb+Npba517RwsxuIX3hgj4U7iByUODxXhL/Hz4uozK/i6RGU4YNYW4IPof3ddD4v1X49av8I5PEHiDVBceFtQixMhggSQxlsAsBGCoJAwQemKmpGfJZtJaGkJQUnZO+p6BNqs3w6/Y70u50WT7NqGrRxhZl+8HnJZ2HuEBwfYV87/AA48Y6x4P8aWWv2V9cBhcK10pkJFwhPzK+fvZGeTzXv3juzfxH+xh4futPVpjpcVvLKqDJAjzHJn6ZJ/Cvmjw5pl1revWGk2MbS3N5cJDGqjOSxAzW8P94nb+b8OnyMq9lShZ6W/H+rH0v8At2OJNM8KSJyGkmYfiorufHXgfxpN8FvD/gv4fXVpY7IIkvpZbhoWZAmTtZVJyznJ6d64T9umPydJ8JRjnY8y/XCLXW/H/wAX+MNF+FHhzxb4F1RrW2cRG7dII5cxSRjYfnU4GcfnXFC3snb+b/hjpf8AFu9+X/hzzbwZ8CPjN4V8R22taTqWj288cyySbdRkxKM8hxsw2RnrU/7cujxweIvD2uLGiTXds8E23+IoQQc9+GxXC6d8cfjLqN/b2Fl4qlnubiRY4o1sLclmJwB/q6Z+0AvxWt7zTLP4nXsd2VV3sniWLZzgNgoq5PA61vJSvHma3/QxUockuVP+meXAEkBQSTwABya+uPhp4Y8PfAv4cyePfFyrJ4guoR5cJxujLDKwJ/tH+I/5PzF4Ak0+Lx1oU2rTpb2EWoQyXErnCoiuCSfbivSP2y/Hmk+K/FGjweHdattT0u0sy263k3KJmc7s++1V/OtKt+VRj1f3L/gmdFRvKT+yv1/Q8l+I3i3UPGHiu/1/UnBubuUuwX7qL0VB7AACuXPzEmkZsmnqAB71UUoqyM5ScndjQcCgHvRjd2oamIHbJFKTjpTO1LQA7dyBT2boKi70rN8tAE0HPWmzLiXd2pqsVxjpTydzjPagByMdqmpODk+9MLAjHpTA2AfrQBYR8GpUb+7+VVHJVhSNKwcc4oA0sDG6npIpFU7eYsuD1p5baeaALlFRRSZGKloAKKKKACiiigAooooAKKKKACiiigAooooAKKKKACiiigCskgIoODVRN2asL0oAeBTqj3U9WoAelSCowaXdQA81Su1yKtg1XuvumgDOapIOtRN1qSDrQBcSnUxKfQAUUUUAFFFFADWqtN0qy3Sq0/SgBsZpzvgYB5quTSigCRaDSL0paAIm703FObqabQACnAUgp4oAUCnhaaKkWgA200rUlIaAIWFRtU7VC9AEY613fwA1PTtF+M3hjVdWvYLGxtrwvNcTNtSNdjDJPbkiuE70/iqhLldwPUf2q9c0fxH8atV1bQdStdSsJYLdUuLeQOjFYlBAI9CMV5/4L8Rah4S8Wab4k0uTZd2E6zJ6MB95T7EEg+xrLY0zvUU17NJLoaVqntZOT/rSx9mftKfFTwL40+AU0Gj+JNOl1K7NtN/Z4nBnQ7gWUr1yO/0rxb9mH4wD4X+ILm11ZJZvD+olftIjG5oXHSRR34OCO/4V46KWpp01BytswqVZT5b7o+6Ly4/ZZ1jXI/FN5feEzfn96Q1zsDMeSXhBCs3rlTzXj/7Ufxq07x1DbeE/CQYaBZyCSWbbsFw6jChR/cXJx68elfO1WLY1HsVprouho8Q2npq+p9C/st/Giy8EQz+FPFW9tBupC8MwXd9nduGDDujfpXsttP8Asy6brjeJrW98Ki+X51CXG5QRyNsOdob0wua+IY6mFaTjzPm2ZEKriuVq6PXf2k/iwvxK1+2t9LSSLQtO3fZhIMNM56yMO3HAH19a779nX4y+G18H/wDCvfiK0C2KKYra4ukDQPCefLkzwMdifb0r5mopRpxUHDoJ1ZOfP1PsqLxp8C/hqYn8CyaNLf6ldxwyzW85m8iNnXe7uxJRAuTgHHHSvGP2ufEWheJviZa6h4f1az1S0XTI42mtpA6hw7krkd8EfnXjlB6UlTV029UaPEPlcUtH/ncK+jf2T/GPhXw34D8W2ev+INO0y4upcwRXMwRpB5OMgHrzxXzl2ppqpx54uPcxhLkmpdhq/cH0r6Q/a28YeFvE3hTwnbeH/EGnapNau3npbTBzGPLA5x05r5wp6UqkFO1+juOE3G/me1/sgeJNA8MfEPUb7xFq9npdtJpbxJLcyhFZzJGdoJ74B/Kua1bxpN4e+O+p+MvDl1DcrHqss0Lo2Y54mOCM91ZSRXng6U4U3G9SNTsmvvdxc3uOHnc+0Lzxp8A/ijpNrqHi6bSra7jABjvpjbzxnqV3KQWXPvg1zXxj+NPg3w94Il8FfDD7JI88RhM9mgEFvGw+YqR95zz+eTXypR3qHRi9OnY2WJktba9z2n9kLxHoPhj4h6hfeIdXs9LtpNLeJJbqUIrOZIztye+AT+FedfEq7tb/AOIWv3tlcR3FtPqEskUsZyrqW4IPpXOilq5RvNS7K343MlN8jh53Pf8AwT4r8NWn7Juv+GrrXLCHWZ5ZmisnmAmcF0IwvU5ANcl+zt8U2+G3iSYX8ck2iagFW7RBlo2H3ZFHcjJBHcGvLaKp6ycu5TqtwjHsfaN9dfs165q8XiW+vfDBvmPmsHuPL3MeTviBCsfXcDXlP7TPxj03xbYweD/CPGi28geeYJsWZl4VUH9wdffj0rwSisvYrTXRFPESaemrL/h7U7jRde0/WLUkT2VzHcJg4yUYHH44x+NfZH7WPidNN+Cxhh/c3GvvFCFIwxUgM+ffaMV5T8BPgVb+LrDRPGV5ranTRKWuLIRfOzxv93d02nAz35rP/bE8ZQ+IPiBBoOnzrLZaJEY3KH5TO33/APvkBR9c0q1pctPrf8P+CVh7wjKp0t+P/APDqKKK2OY9/wD2bvFfhrQfhZ4607WtcsNPvL2NxawzzBXmJgZRtB68nFeOeBPE2oeD/Fmn+I9MI+0Wcm7YekinhkPsRxWHRQ37/P5JfcrGkqjlTVPtf8T7OvPGnwE+KOkWt/4um0u2u41AMd9MbeeMjnbvUgsuc98Gud+L3xo8G+G/BM3g34Y/ZJJJ4jF59koEFujDDMrD7zkZ59eTXynRWLoxenTsaLEyWvXuezfsjeItB8M/EG/vvEGrWel2z6eY0luZAis28cAnvXnHxGura++IPiO9s547i2uNVuZYZYzlZEaVirA9wQQawKK1avJS7K36nPHRNd3f8LBWx4L8Q3/hTxTp/iLTGAurGYSKD0cdGU+xBIP1rHoqk7O4M+y7jxt8B/ino9pf+MZNLtL2IANFfTm3mjPUqHUgsuffHtXMfG74w+DdH8BSeA/hq1rItxEYXnshiCCJvvbSPvOec/XJr5borF0YvTp2OhYiW/Xue7fsy/GKw8F28/hPxSGOhXLl4Ztu4W7twysP7h6+3PrXrllf/s26Bq8vimwvfDQv1HmKIZ/MKsOQY4slVb02gGvi2irnHmfNezIp1XGPK1dHpv7QnxQf4leJ4pLSKS30awDJZxvwzk9ZGHYnjjsK7jxp4t8MXf7JOi+GbbXrCbWoTb+ZYpMDMuJSTlevA5r56opKmlBQXdMlzbqOo97Nffb/ACPoX4beLfDFh+yv4o8O3uvafb6xcpeeRZSTASyblG3C9TntXGfs7fFM/DbxHOL+OSfRL8Kt2kYy0bDpIo7kdCO4ry2iqtq33JTaikul397ufaOoXf7NevavH4m1C+8Mm+b94wkuPL3MeT5kQIVm9dwNeV/tNfGLS/FunweDvCI/4k0Dq884TasxT7qIP7g6578V4FRWfsVprojd4iVnpq+p77+zF8W9N8J2Nx4Q8XqV0K7kL29xJHujiZuHR88bD19jn1r0+PxL+z54Blu/E3hptFutWkJ8uKxm86Qs3GEUkiMdjtAGK5/4CWvhb4ofAuX4f6rJFHqenM6q4VfOiUvvSVM9ucH6EHrUvgb9l630fxPDqniLxBHqFjazCaK2iiKeZtOQJCe3rjFObj7X3tPPuh0uf2S5Vfy7Moft1zb7fwonAJMz479Fqh+zv8aNAs/Cy+AvH/lCwRTHa3NwgeExH/lnJngAc4J7cVyX7W3jbTvF3xCgs9InS4stHga385DlZJScvg9wMAZ+teM1nQgvZtPZu4V5uNVOL1R9o6Tq37OPgq8uPEWjX2gfbhmQfZ7g3EoP/TNCTtP+7ivmn44fEK4+I/jaTWDC1vYwJ5FlC3VYwc5PuTzXCUMcAk1oqaTTb2IlXbi4pWub/wAOI/Ds/j/RbbxZJDFoclxi+eaUxII9p6sCCOccg1o/tJWfw8sfGlpD8NbmzuNJaxVpmtrtrhRNvfILMxIO3bxmvN7ycySHHSq+cmqcbtO5EZ2i1bcKkTuTUeeadkgVRApwvINNZqRjSDpzQACl3daD096Q0AAPNHVSKQ0qn5TQA7PyipNy7B2J61GFJU4pq8kUASEkfiacqlkbHUU0cgAU6E4UigBzf6sqe1M5bGPxoBPzCnRtjH8qAJYlZe2KsZ3DHemeYp7c0/cqgHFADA+x/arcEqv8ueapn5iSw70wsYnWQdM4NAGpRSIwZQw6GloAKKKKACiiigAooooAKKKKACiiigAooooAKKKKAKKiniogadmgCQLmkb2pu/aKj8zmgCYU4VCsgxT1bNAEymork/KaetRXP3TQBnt1qSDrUZ60+H71AFyOn0xKfQAUUUUAFFFFACN0qtP0qy3Sq83SgCoetLQw5pRQBInSg0R9KVqAIW602nP1ptADhUqLUcfWp1oAXbQKd2pKAFFNNOpGoAjbvUL1O1QPQBGetLSd6WgBrU2nNTaAFFLSCg0AFKhINJQOtAF63ckVaSqdt0q5HQBJRRRQAUUUUAFNNO7U00AJ3p6VH3qRKAHjpSikHSlHWgBaTvS0g60APFLSLS0AFFFFABRRRQBu6R4x8W6Ppp0zSfE+sWFiSSbe3u3SMk9flBxzWGSSSSSSepNJRR1uO+lgooooEFFFFABRRRQAUUUUAFFFFABRRRQAUUUUAFFFFABRRRQAUUUUAWdNv77TL2O+028ns7qI5jmgkKOh9iOlbep+PfHOqWUljqXjDXry1lG2SGa+kdGHoQTzXN0UNX3Gm1sFFFFAgqnqM21NgPJq1IwRCx7CsWaTzHLGgCP696QdaG7UDpQAGlJpo60h60AKfSlFN70o60ALQelJQDzQAhopepzSUASo3yEe1JDgA+tMXmpUj4zmgBIxyaVThqThW4oJyaAJOCc+tImN/WkHXmlZT1FAEiZyBnmrD/cFV0wcE9RUzNkYHIoAYucENkinMu6MelQL5iucdKmDfLzwaAJ7F2X9234VcrPRsMMn6VeibctADqKKKACiiigAooooAKKKKACiiigAooooAKKKKAM9Vp5WgUvagBhWo2SpxSNQBXCkVJGeadigDBoAmQ1Hc8qaUdaSf7poAz260+D71MbrUluOaALkYp5pIxTjQA2ilxSUAFFFFACN0qCbpVg9Khk6UAVG60gp79abQBJF0pWoj6UNQBC3U0ynv1puKAHR9asL0xVdetSAmgCUmhajFSLQAtIacKQ0ARtUD1O1QvQBF3paKKAEam0402gAooooAKB1ooHWgC5bdKuJVO26VcSgCSiiigAoFBooASkPWlppoAQdakSox1qRKAHjpSjrSDpS96AFNJRRQA9aWkWloAKKKKACiiigAooooAKKKKACiiigAooooAKKKKACiiigAooooAKKKKACiiigAooooAKKKKACiiigApGYKMscClqK47HjigCjf3G8bF6d6o96dcHdK2PWm0AFIaB1oNACCnUgoNACdaXvQKKAENKO9GKO9ACZxSn9aSlPY0AGccU4bvwpo60u6gApe1IaQdaAJAelPU84zUK9achyeOtAFhDwQakY/u89KiXHBqR+VNAFclshge9TN82B3qIHatPXBxQA/oD9auWsmeKqHkc0+E7ZBQBo0UA5GaKACiiigAooooAKKKKACiiigAooooAKKKKAKeKWloxQAgprU8UjLQBHmgtihuDUbHmgCZOaSc/KaWI8U25Py0AUm61LbfeqI1Jb/foAvpTmpqU40ANpDS0UANooooAD0qKTpUtRydKAKsnWmVJJ1qMdaAJY+lBoj6UpoAhYc0baey80qrQA0LTgOKkC0mKAGgVIKaBTxQAYpDTqaaAGNUD1O1QPQBHRRS9qAGmm0402gAooooAKB1ooHWgC5bdBVyOqdt0FXEoAkooooAKSlpDQAU006mmgBB1qRajHWpFoAeOlKKQdKUdaAA0UppKAHrTlxuGemeaatLQB3pbwHnpZ/wDfMlG7wH6Wf/fMlcFRXn/2f/08l95539nf9PJfed7u8B+ln/3zJRu8B+ln/wB8yVwVFH9n/wDTyX3h/Z3/AE8l953u7wH6Wf8A3zJRu8B+ln/3zJXBUUf2f/08l94f2d/08l953u7wH6Wf/fMlG7wH6Wf/AHzJXBUUf2f/ANPJfeH9nf8ATyX3ne7vAfpZ/wDfMlG7wH6Wf/fMlcFRR/Z//TyX3h/Z3/TyX3ne7vAfpZ/98yUM3gTBwLTP+7JXBUUf2f8A9PJfeH9nf9PJfeA6UUUV6B6IUUUUAFFFFABRRRQAUUUUAFFFFABRRRQAUUUUAFUdRmx+7X8avMcDNY12+6Vj70AVz1pDSmkNAB3o70U4DJwBQAgoIqwltIRk4X60PbMB1BoArUtDgq2CKBQAvGM03vQTxSd6AA0d6XvSYoAKBRRQAp60CgUoHNAAo+YmhThqUr8tIaAJ4z8uKkHf6VWDcCp0PzfhQAwrxkdM0o9R6UfwmgcD8KAJkK7eeTSx/eFRDPB9qch5P1oA0oWyMVJVaI7XFWaACiiigAooooAKKKKACiiigAooooAKKKKAKatkU4VWhbirC0AOFKw4pKUmgCCWoT1qxIMmq0vFADo2IappBuU1AhyBVj+CgCttHSmx/K9Obqaan36ALsZp9RxVJQAlIaU0h6UAJRRRQAVHJ0qQ9Kjk6UAVZOtMHWnSdaaOtAEsfSlPWmp0pxoATvTlFNp60APFB6UgpaAGniih+lJuoAdmmk0hamk0AI1RPUhNRNQAylHSkpaAGmm0402gAooooAKB1ooHWgC5bdKuR1UtV4FXEFAD6KKKAEopaDQAlNPSnUmKAGjrUi0wCpFoAcOlKKKBQAppKWk70APFLSCloAKKKKACiiigAooooAKKKKACiiigAooooAKKKKACiiigAooooAKKKKACiiigAooooAKKKKACiiigCG7bbGTWM55rQ1CXKkdulZtACGikNFADkUswUcmrsarCuT96o7dRHH5jfePSkO6Q5oAe05J4oDseabspRxxQAkwDp71Uzzirbd6rSfeNACUhFKKDQAtIadTTQA00UtFACr1p4b2pq0d6AJhyKZt605OlOxgUARHilD4/GlkFMagCYH92TR97FRhvlxQDzQBLwAOeKfEBu3Zz6VATwPrU0JBccdDQBcY4/CrSnKiqQbJarcJzGPpQA+iiigAooooAKKKKACiiigAooooAKKKKAMuIVYWoo6lFAC0UUooARhVS5q2xqncctQA2NuathvkqminNWJPlioAhcjNOhXLVXX71W7cUAWkXinGkTpSmgBDSGlpKAG0UUUAB6VFJ0qSo5OlAFSXrTVqx5BY81J5CigCBelBqQoBxTGWgBuacGphpM0ATo1KahQ04tQAsjVHuprtzTMmgCXdSZqPNOFADjUbU+mmgBlLRjml2kjpQAw02nspFMoAKKKKAClQZainw/foAu244FWkqtD0qylAC0UUUAFFFFACUuKO9bT+E/FKeHx4ifw5qq6MVDi/Nq3kFScA78Yxnihuw0m9jFApwpF607vQIUdaO9FJQA6iiigBwpaQUtABRRRQAUUUUAFFFFABRRRQAUUUUAFFFFABRRRQAUUUUAFFFFABRRRQAUUUUAFFFFABRRRQAVFcsQnBxUpOBWfeyFqAK1w+5QtVzTj3ph60ANNS28fmSAdu9Rd6uW6+XAW7tQA5/nk29hTmIUYpF+WPcetQs245oAkPSmFsGmgkUdeaAFzxVdj81TnhKrnrQAtPXpTKcKAFY9qSgUnegBKKU0dqAEpwoApy0ASKKkA6UxKfQAjjrxUTDkVOQcVE6mgCNhSdBSnpQR8ooAVeoqeHqB71XHarMXrQBKh+8fersH3BVNOhq5D0/CgCSiiigAooooAKKKKACiiigAooooAKKKKAM1OlSqaiWpFoAfRQKDQAyQ1Xbk1NKCagKtuoAlhWmXbcYqRPlXmqsx3MaAI6uWrZAqniprQ4egDSSnkUxDxUmaAGlaaRTyaYxoAaRTTQzUwtQApoApm6nKaAH0jUq0jUARvURqR+tMNAETComqztzSGMUAQKadT/LwaXbQBXbOabU5WmlaAIxXc+F/B+k/wDCGSeNPGGo31hpD3Js7CGxiV7m8nA3Nt3/ACqijqSRzwK4oLXqviDdq37NfhmWxhZk0LV7qHUdnPleaA0cj4+6D90E+lTNtRuvL8yoK8rev5HPeNPBUFleaHJ4RvrjX7DX4fM06MRf6WHU7XhkjX+MN0xwR071jy+DfFsWrto8vhfWo9SWEztaNYyCYRjq5TGdvv0r1r4UeDtZ8OeG9Y115o49Y1fwjfXOj2abvtcKrIimXaRxvQuVxyQDXafCW81C1+EuhapNK66hb6Fr5sJpOZPs6iIoQTyVDZxSqS5E2ul/10+Vvz7G1Gj7aUY7c3/A1+d/y7nz4vw78eC6ktm8E+IxPFGJZI/7Nl3IhzhiNuQODz7VFpvg3xfqmnLqGl+FdbvrJlZ1uLexkkjKqcMQwGMAgg17Xo2oaiPCnwO231yM6+4b94fmH2hBg+owxH4mrfxEuPEVrc/De30NruOA+KtS8tLfdhphqDADA4+5v49M0k5XS7tr7rf5/wBXIhGMouXlf8/8v6tr4vf+Cwvw10LxPaTXVzf6rqk+niyWIEAxhSu3HzFiTjFP8F/C7xRrPxF0jwhrGi6zo0l8wkkM9i6SR24PzShWHQdMnjOK+ntJj0ePV/8ARBJ+68QeIm08WqBnEoh/5Zg4BYDdtBIGQK4b4U32nSweBLfTovEt3bx+L5Ps+p60lvE4LQt50CKkjOw37WJxtB4PPFKnUcpfJP77L89fwJnDlhJ9nJfc3r92n3ngh8CeLp9e1XSdL8L67fz6ZO0VwkNhI7xDJ2l1UfLkYPNZvhfRbvX/ABNp2g2kMr3F7dJbhUjLMuWwTtHPAyT9DXvN7caPZ/CvwzM994rtpP8AhKr12fRbaOYvfLKPLWTzHU7gMbQM55rhvHtwkn7TstxHpr6QW1+1Mlq0kbNFJuj8zcYmZMltxOCcEkHnNXhZc8oKXX/gf5/1cqrBKMn5/wCf+X9WLfif4I61puma6+mWOv6jqWneITpltZpYMz3Ft5bOLnaozg46jjBrzrTPDPiW/wBdn0Sw8Patd6rbbjPZQ2jvPFtIDbkAyMEgHI717f8AFnUtQsfh78SEtbqaAz/EV45CrEEqEZwM9hlVP4V1vxOfQ4fCHjK41CbWbeS5m0UancaRDHJciE2ashfey4jMoPOeWwKiDlyOb8vxUf8AM2lRTcVtv+Dl/lY+Y7q0u9PvJrG/tZrS7gYpNBMhR42HZlPINen+NvCPw88G6jaaXqupeMLm7n0+3vGa0gtfKHmpu2jcwPFZ37QN2t14m0WVtO1Kzuf7DtRLJqHlCe6Xb+7mdYmYKSuMgnPqK639oLxPPY+JbDSY/D/hy88zw9YgXFzpaS3QLQ4+WQ8gjt6Uc0morre34P8AyOayU9duW/8A6T/mYvgn4WR+JPhhrPi3+0bmC9t2n/sux8oH7asKB5DnrwDjjuDVDRPCfhNfhfB428RahrwFxqb2CW+mxQtjam7cTIRXqZ17wb4C8Y+B/CupXuuC58PWS293DbW0TWrzXi5mLszhs4cA4Bxj61m+NIbj4c/CS60htJ0bUPI8YXMUaalYi4j8sx7kZVbp8pHNTUm1dp6O1v8AwJJ/en+JSivd/H5xbS+TR5z4d8L+F9bk1/WIdR1u18M6HZR3Fy00MTXsju2xURVJTBbHJPSs3xdofhuDRdN1nwrrk9/FeSPBLp96EW+t5V7sqcFGBXDDuSOoroPh3qfi+G28W+NPCw0WNbe3VNV0hLLMUls/BdYR8uxcc88biema9A8L+H/CPjc+E/H1r4Vt/C8cOpTHUbO2JNtNbWsZlM0YwP4sKSB147Vq2k1fbS/9f1/m4x5l7u7vb+v6/E5vxT8JdJ8I6z4NmudYbUbK+1GKz1lJFVRaTlY5DFx2KuevOBXpN3c3sb21+lpp8niFjaW7WsemlLpEe8aI+ZJtx9nMKmPbnAyvqK41tV8M/EPwj8Q9L0a61+61O4lbxJbRX9vEgWSM4dYjG7E5RgOccCvNf+FoeK2s9iyact8bVbQ6stmovzCAAFM+c42jb9OKy96Vr9Nbeq29L3XXQc4xV+V6PT5p7+tmn6mFrdnD/wAJZqGnaOhng/tCWCyWP5zIvmFYwuPvZGMetein4aeGdPj8Qy61r2qMnhqzg/tP7DFE2b2RsfZ4ixwdoyCT3Bx0rH/Zxtbef4vaRPcqjJYpPeBHGQzRRMy/qAfwrpNM1Ox0j4D3mqeItIbWn8UeI28yP7a9sziFN+/egJPzM3Bq5PlXKnql+bsv1f3Ex5Zzbfd/grv9F83ocHd6PpesTx2/gHT/ABXqk6KXuY7m1jdlXIClRCScZODn1FVR4O8X+Re3B8La35NgzLeSfYZNtuVGWEhx8uByc16F4Y1q10v4WePPEnhbRn8PmWGz0pP9Pe5YmSRmkYMwBB2AV6DJc6Vp/jjwTY2C+K520LQY76K0s0t1sp4Wi3zyySSSLgEEqzNxwBTcrO39bX+61vv8hxipefp6pfffT5eZ87aV4c8Q6rp1xqWl6Dqd9ZWwJuLi3tXkjiwMncwGBgc81livqG7vNDg8ZeALTRIPFKJYaaNXtLHT4rZLSVJAzytJJJIoXAJRieB0zXivgfQbXxx8V/ssMJtdHlu5by5BwBb2isXbPOBheOPwohLmaurLX5Wdv8/uYpQtG612+d/6Xrc1tf8AhfFo/wAH7TxpNqsv9qyfZ5p9OKDbDbzs6xOT1ydnT61yDeEfFa6S+rt4Z1ldOSMSvdmyk8lUIyGL4wBjnNe032s+G/iD4e+Jp0SfWTdXNraXCwXkMKRQxW8oVFi2OSQAw5IH61rzz6xZ/Hq+tbx5I9B8O+FjBdRvnyhbm2xjHQl5SpHrg46VDm9e+rV+yX46o09nF2Se1k7d7rX8T5/Xwj4rbSm1ZfDOstpyxec10LKTyhH/AHy+Mbfet+bwTa2vhzw3q8o1y9bVdPu725hsbZXa2SKTYj8/wHqxPQdK9fMmtaX8c9O066kki0Pwz4TAvUb/AFXkfZiJCR0JaTA9yKvW1jZW+rXumX0ipaWPh7RvD7lwApe4kWRwe3IJH41Tld2i9/8A7Zfml+RKgormlfbXT/C3+DZ82XPhzxDa6HFrtzoWpwaTMFMV9JausDhumHI2nPbmpbzwp4ps7C21C78N6xb2d0ypbzyWcixzM33QrEYYntjrXrUCeOde+KniqDT2hg0XUNaj0a8N8itDEBJ+5jSNiNzoqcBQSB14NbMUNlrfhLxtqMF9r99Prut2OkmTUbWKCIzrc8mBUdugB44x09aIzuoy6O342/z3CVNJtPpf8L6/geZeMPh1deEXVNYsdfkX+xor6SaCzxFBNIcBJC2MIpIVj13HFcnqPh7X9N0u21XUtD1Kz0+6ANvdT2zpFMCMjaxGGyOeO1fTGjtp+reOvF8t8PMtNT8XWOjJvPytFApfZz1BeJQfrXB+Hv7a8TWPxJu/EX2g2+q3sGnxxSg7VvWuVVFQHo0abhgdBjNEJ879f1s0vX3rf8OVOkot+X56r/208rl8I+K4tPn1GXwzrMdlbKGnuGspBHECoYFmxgAqynnsQa2vhL4DuvHGr3aGDU/7NsLSW5uZbG282QlVykSZ+XzHOAAevNera3rl3ceMPipqks4k0zQNCfRrOF2/dgsyxINp9Srn6muC+FAWy+GvjrUZpnto7gWOmrMGwf3k+ZQPU7Fzj0ohNzXu9UrfPRfoKVOMJK/R6/JJu34/cchq3hjVo7S51qw0DXx4fjkKx3t3ZlQADtw7qNgO7jg9arHw14iGkNrB0HVBpqxiRrz7K/khCSA2/GMEgjPtXu11Nfr8cPHKXSNF4c0PQLizeD7sC24gAhj9MsxyO+a8/wDj/f3kOuaN4TaaRbbQNEs7TyQ3y+aYVd2IHc7gPwpRm3FW62+7X/JfeDprVvpf79P8/wALmX4S8J6DceANU8Z+Jr/Vbeztb+Kxt4dPjiaSaRlLN/rCBgDB496ypdCh13VBa+ANL8TauEh3zRzWiyTKc4yFhz8vTk9677ULzRPDnwL8HaXrXhttWOr3d3qrINQe12kERRsSgO7KevTFatrceFW+CWmw6fp/iPRYtf1145YdGZbyV5Ygojid5WRiGJDBR3HtV395+qX5J/jf8iFFOMV8/wA3+VvzPHNN8Pa/qWqzaVp2h6leahBu861gtneWPacNuUDIweDmuh17wHfWll4Vi0uHUNT1jW7CS9lsIbcu8SiQqu1VG45VSTmvU/jRdTyeC9Rn0TTr621LVNeg0vVQWR7h5YIVCqxhZlJdzkgHlhjqK6X4l3mn2eh+LJNautVjvLe10rRLufTYY5biJWjMrgb2UAO7YPOciodRuPMu/wB+n5Xa/plxpLmtLqn8rPr52TPmlPDXiN9Wn0hNA1RtSt13z2gtHM0S8csmMgcjr6irEPgvxjM14sPhPXJDYsUuwthIfs7Y3Yfj5Tgg89q9y8TavP4f8G+ItVtbTVbHUtM8Mafov2m/MQupPPlZg7eW7bW8sL8pORxkdKb8O9Pg07xx4A8O32r67Pf6fpp1hYbCxjWyjjkRpGaaUsHfIwpfaeSFo5/6+9/kr/Py1SpprTXr+X6u3yPF9R8MwWfw10jxW11MbnUtQntVtyo2CONVO8HqSS2PTitHR/C3h+18D2vizxZqGrRW9/evaWUGmRRvIfLGZHcyEADkAAc9a0vjlqVuuk+CNOXEWdKk1JowOF+1TtIo/BcCp9M1LWPAelaRoeuaZYeKfC/iW3j1GGxZGPzv8h8lyMrMvAIXvtqoOU1otb2t89V+DFKKjJLpa/37P8UNf4UPcW3iTVtD1STWtD0uyW5tLqyh81p3fG2JwvCOgOZB1Uc9CK4MaDrrXq2K6NqJumg+0rCLZ95h27vMC4zt2856Y5r2vxd4Vs/CvhDWPDOhSTtDrXi6zsUWR/3giWAS+Wxz95Xk2k+owa2dMhju/i58QNXu98Ok2MMHhm3lC7QvnPFbgBj/ABKmSfY5pRbb36afcn+ckhuCS136/fb/ANtb1f5Hj/w++HuqeIdb0+PVrPU9K0W7hmnGom1IRkjjZyUZhtbp61z48N+IG0R9ej0PU30dSc34tXMAwcH95jb1469a93sb/WF8d/FzUr77RZaZZ2LaWAAVjt1LiKJVzwMId2PQ571oeKL7SdN+JXiI2tr4muIPD+gNYyaesNtFp8NqYAEO9pASCW3DjJJ4BqZVJaNLdXX4v/L8/WlSSvGW6dvLotPx+eh8+2HhHxZqFkL6w8M6zd2pi84Tw2Ujp5eSN24DGMg8+xrW8UeAtT8P+AdA8UX0F4n9rvJ8j27KkKDHl5Yj7zjcQO4AIr2HTbu7sPih4V8Mm6lXSvB/hoXlzGG2x+b9maQuw6HJdFrzb4+3LLq3h3R9zbLDQbZiuTw0wMzcfV/yq5SfNZd/w1/OxHs1bmvsvx00+Vyl8F/ANv48165t9S1OTStLtIkae7RQxDyOEjQZ4yzGsS48P/Yb7xHbXltqs6aOZIjPaQho45Fk2AzE/dQ4PI5zivUtPl8N+A/BHhbw/wCILjWbTVNTvbfX7wWMUL4RX/cRyl3BUYG7jPU+ld9pehWFj488U2t8sbw654ztUiikA2y7Y2uynvnetE3aWm2v5xX4Nv7rjhGPLrvv8rN/kr/M8D8O/D3ULmHVrrxPaavodpZaJPqsEkloV+0CMoMLvAyp3jkeormPiT4Xfw/45k8Paa1xfpIsEtixj/ezpMitH8q/xHdjAr1OLVfFV58H/ilrGpm5Cazq1tZW7vkK0rTkTKg9NoQHHHAHauK/aQdV+Kb2aPmbTdNsbGcj+GaKBQw/A0KV2vl+V/wuhzgowdt9f8v0Y/4j/CfUfDV1oeiaXo/irUtdv7JLq4jOn5h3FAzxw7RuZkJw2RxXEw+D/FtxrVzokHhfWpdUtQGuLJLKQzxA4wWTGVzuHUdxX0f4/e4XQ/Hs+nSzDVE8LaLkxt862xQeaR3A6Zx2qKyutQtfg/HqM0rQ65/wrq5DS5xKbf7Yi25J648snB9KmE5PmfZtfhJ/pb/htVCMZ26aL9F+v9XPAx8OvHyLNJJ4J8RokK75WbTJQEXnlvl4HB/I1X8Q+Hdf0K3tZNa0PUtMiul3W73dq8SzDAOVLAbuCOnrX0F4L1LUF8WfAqxW8mFuukPJsDnDM7SKxPrkKBzXB+Kbq5vPgZ4gkvJ5Lh4/HTBGkbcVDQuTj0yafNLXy/8AklH9bicFe3kn96b/AE/q2vK6p4B1O2+EenePfs9+0F1fyW7AWx8qOFVG2UvjozEqD0yD3rn9e8L+JfD8UEuveH9V0mO4z5L3lo8IkwMnaWAz+Fe5/BYW8/hf4XR3xD2//CZ3gKucoX+zqUBB4+9jA9a5a0m1y6+DPxQPiV7mR49btWU3WcremVvNAz0fH3gParqvlbt/Wy+/X8u44UlKy/rr/l+fY8z8P+G/EXiKWaLw/oWp6vJCoaVbK1eYxg9CwUHAODU2meDfGGpXNxb6d4W1u8mtpvIuI4LGR2ikxnYwA4bHODzXpHgC3sdN+DNtqniSbVbvSL3xKY7bS9KRY5bi7WAhDLPkMqAnhVBPfFeg/HuTVLDwX8Q209Z7MyavpJ1EROchWtRu3sOvzhASepxWVSryT5f66f5/kFKnGot+/wCF/wDL+tz50tPB/i7UL26sbDwvrd1dWkohuYIbGR3hc9FdQMqeDwfStnwb8O9S1s+LLK8tNUtNZ0LTRdRacLU+dNKZEQRMhG4ZD54Ga9y+JMurwfCLxPPC08eryaDoJ1tuVkGVfeX7hsbN3emXd5daX4Um1aRpI/EkHw2tZ7ssSsuUu4zCXzyGKjnvVRqatPzX4N3/AAL9js1rdX/FaeuuvofMkOk6rP8AbfJ0y8k/s9C97shY/ZlBwTJx8oB4ye9UxX0d8ak0/Rvh1r3izTJEx8SLuynt1UkFYUj86fjt++IXHoRXzktOEm20+n59f8jKpBRs1129Ogoo70tFWZjaMZpaVaABRTwKQdaeKAHLTqF6U4CgApjVIBTWFAFdh81I33BT3HNIw+QUAIgyKnj7YqFOAakhb5qAJ04Bq5bnrVPt9atWvSgCeiiigAooooAKKKKACiiigAooooAKKKKAM4U4UgpRQA8daWminrQABc0CPmnjpThQBVuflWqZrUkhEnWmfZE9KAM3FOj4YVofZU9KX7MnpQA2JuBUu6gQ7aXy6AGM1Rs1TeVSGGgCsWpharfkD2o+zj2oApZpytirf2ce1L5A9BQBUaU9FoDE9at+QvoKUQigCn2oHNW/JFNaGgCBRxSbamELUohNAEJWmlanMRpGhNAFZhTCKtGCkNvQBWArY8MeJvEPhe4muPD2sXemSzp5crQMPnXOcEEEHmqAt6XyKANV/FfiafxMviabXb59aRlZb0yfvFKjAx2wAMYxird34z8W3epT6nc+Ib+W8uLVrOWYuMtAww0eMY2kdgKwFhwal8ulZWsUpSWqZfTxJr0VvpcEerXSRaTL52nIG4tZNwbcnocgH8K6/WPi7r3/AAgug6JoutavY31sLxtWmBULdPPKX3A8nOGbJwOprz6SMkVAbfNDimEJuHwlyDxN4gt7WxtbbWb2KCwuWurRFkx5MzfekX/aOKtat428YatrFjrGpeI9QudQ09g1ncM4DQMG3ZXAwDnmsn7P7UeRTtrcSbVzesviN490/UL3ULHxZqcF1fyLLdSI4zK4GAx4xkDuK5bzp/tX2ozSG48zzPNLZbfnO7PrnmvQtE+HX2r4Yal451OTV7a3guPs9nHa6b5yztsLeY7ll2RAjaXGcZ6Vyd14d1q0it5bvRdSt47khbd5bSRFmJ6BCR8xPbGaSspWW6t/wBu7WuzJvEfjXxd4jtHtNe8Q32o27yrM8c7ghpFUqrHA5IBIz71LZeOvGdnrcmuWviXUYtSlt0tZLgOCzwqAFQ5GCBtXHHaqWo6Dq+miE6hpOoWQmz5P2i1ePzMddu4Dd1HT1ruvE/wut/DXhbTr7VZvE/8Aat9pf2/7PBoe62gJJwksxkBXHBY7TgEUXUV5f1/kP3m7Hn+qanqGsanPqeq3k17e3Dbpp5myzn3q9qHiHWtS1S31TUNUubq+tljSCeRsvGsf3AP93tUdx4d161snvrnQ9VgtExvnks5FjXOMZYjA6jv3FNGh60dKOrLo+pHTsE/bBaSeRgHB/eY29eOvWhJK1uhLu9RNW1S+1bUrjUtTu5bu9uHMk08rZd2PUk1o674y8Ua9YpY61r19f2qSLIsUz5UOqbA31CgD6VSHh7X2sWvxoeqmzVBI1wLKTylQjIYvjAGOc5xUC6Rqr6W+qR6bfNp6Nta7Fu5hU5xgyY2g5460WVrBq3cs+H9e1fw/qS6lompXGn3iqVE0LYOCMEehGPWtS/8AHnjLUJ7ia98S6jPJc2ps5iXA3wE7jGQBjGeeKoXOgzyXtpZ6LZa3fXE9qs7QyacySEkfMY1UsXj9H4z6CtXw94KutQ03xXcag91pdz4e05b1rWa2KvITIq7GDYKcNnODQ0nv0KjzLbyMbQ9Y1TQ74X+j389hdBGjEsLYbaw2sPoQSKqJzUmn6ff6jdLa6dY3V7cMCVhtoWlcgdSFUE1p2eiyRDU4tWtNZs7uzgEiwrp5baxI/wBduKmJMH72D24pt9ydbWNP4W+JIvCPjvTNeuYZZrW3dluYosbnidCjAZ4zhs8+lZl/q2o3mn2ulzX9xNp1i0hs4JD8sO9ssQB0JPJroPAngLUvEUWpXVzDqGnWNppFzqMV01k5inMSgiMOcLz6gnp0p/wu8DzeNLzUWkkv7fT9Ns3urma0sjcyEj7saJkBmY9BkdDSkktX2v8ALX/gjjzaJdX/AF+hzS6pqS6K+irfTDTZJxcPahv3bSgbQ5HrjitA+MPFR8N/8I2dfvzo+0J9j3/JtDbtvTOMjOM4qtd6LqCwXGoWmmatLpMUjKt5LZOiYBx85GVU9iNxweKjbR9XTTv7SbSdRWxwD9qNq4hweAd+NvPbmjRoLNMvR+L/ABTH4cPhtNfvl0hlKm0D/JtJyR0zjIzjNUdL1fVNLivItNv57RL2A290Imx5sROSh9qZaabqV5az3Vnpt7c29uMzyw27ukQxnLsBheOeadY6Tq1/bTXNhpV/eQQf66W3tnkSPjPzMoIHHrT7iTatY1fh74ifw14ntbx57tNOd0j1GG2xuuLfcGaPB4IO0cZHStvVviJqmteKXbVtS1Gbw1Lq4vZNOBXmPzN23Hc7SRgnGTVvwf8ADGPxBougakdbe3/tZdSYoLYN5X2SPeOdwzu6dse9cLb6Vq1xpbarDpN/JYIDvuktnaFcdcuBtGPrQ3aSfVf5/wCaLakoW6S/4K/U6bx98Qtf8S6prCR6tfx6JfXz3Mdi7AKqlsqCB6DHGSM1i6l4o8R6ml8moa1e3K38sc12JH/10kYxGze6jgVWsdF1q/tjdWGjaleW4bYZbe0kkQN/d3KCM8jj3ottG1m6gnuLXR9RnhtiRPJFaSOsRHUOQMLjvmpilBJLp/wP+AKU5Td31NHV/Gvi7WJLKTVPEWoXb2Mnm2rPIMxPx8wwOvA5PpU2qeP/ABtqieXqPijUrlPMSXa7jG9GLI3A6gknPvXMirdjpmp38U01hpt7dxwDMzwW7yLGPVioIX8aehLbZo654u8Ua5H5esa9fXq+f9oxI+P3uMb+APmwMZqfUvHfjPUr2xvb/wATajcXNhIZbSR3GYXOPmGBjPA5OaytM0fWNUjkk0zSdRv0i/1jWtq8oT6lQcfjRbaPrF1ZNe2ukajPaoCzTxWrtGoHUlgMADvzxRZIfNJ9R39tav8AY9Qs/wC0rj7PqUiS3se7i4dSWVn9SCSfxqOPVNSj0aXRo72ZdOmnW4ktgfkaVRtDkeoBxS3mk6tZ2UV9eaVf21pNjyp5rZ0jkyMjaxGDxzwaiudP1aDTE1OTSdQSwkx5d29q4hfPTDkbT+dFkF5PU1dT8Y+K9T0SLRNQ8QX9zpsWzZbSONg2jC9snA6ZJrN1rVdQ1nU5tT1a9mvb2cgyzynLvgADJ+gA/CquoabrtjaLeX2j6laWzMFWae0kjjJIyAGYAE45qOPTNbl0ttWj0jUpNOXO67W0kMAwcHMmNvB460aC1ehoalq+p6pDZw6hfz3UdjALe1WRsiGIdEX0HJq/4b8XeKPDcE0Gga7e6bFOwaVIWADMBgHkHB56isOGz1P+yv7WOm339nbtv2v7O/kbs4x5mNuc8Yz1rrvH/gTVPC9+qW9vqOo2H2G3unvhZOsSGWMOVLDKjbnGc/lTe2oat3MvQPFfiXw/FcxaLrl7Yx3WPtCxPxIR3Oc88nnrU9n458YWWtXut2viTUItRvgBd3IcFpgMY3ZGDjA7dqyLfTNWuNPl1KDSb+WxiJEl1HbO0KY65cDaMe5pkOl6ve2Et9Z6TqFxZw5824htXeOPAydzAYHHPJpO24K+yH6p4l1y502/tbjVrua3v7gXF3G75E0o6O3qRmiw+JXj7TdOttN0/wAXarbWdouy3iSQYjXBG0HGccnjPernjjwumheDvDGtLfNcHXbSS5MRi2iHbIUwDk7s4zniuJhjlnnjggieWaRgiRxqWZ2JwAAOSSe1JKLukvL7tP8AgApPSSe+v36lrV9W1PWJ4Z9Uvp7yWC3jtomlbJSJBhEHsBwK3fDHxE8beGrAafoviS/s7MOZBCjAqrHAJGQcdB09KxrjQNft79NPuNC1WG9kQultJZSLKyjqwQrkj3xVbVNP1DS7k2uqWF3YThQxiuoWicKeh2sAce9O6fzHre51Fn4z1w6RPo661eJY3FyLua3L5V5wQRJ67sqOfatfW/H3jPXrGSy1bxPqN9ayMrPFJINrFTlScDkg964ubw34kgt1uZvD2sRQModZXsZVQrxyCVxjkc+4q7D4Z8WxzwQN4f1mOW43eRG1jKGl2/e2jblsd8dKLJheSOn1bx54z1bTJNM1LxNqN3ZSxrHJBJINrqpBUHjnGB19Kh1Hxn4s1HRoNGvvEF/cadBsEVu7gqoQYTtk47ZzWQNJ1uHUk0u40y/TUHxttGtXEzcZGExuPAPbtXUeKPAmo6H4V8Oas0d/Je6wl081g1kySWogfaSR94gj5iSBgUO1rjSk9F/SMefxP4imvtRvptavHutStza30pf5riEgAox/u4UflUGueItZ1k2h1fU7i+NnCILYykExRjoo46CqC2eoSwwTR2N3JFcSeVA6wMVlf+4hAwzew5ro/A/gDXvEfjvTfCt5YalpMl7uZpLixkBjiUEl9rAZHGM8DJAzQrL5CvIwdf1zVNd1KXUtYvp768lADzzNlmAGAPwAq3q/jTxZqzRNqXiLULpoblbuJpJOUnVAgkGP4gqqM+gqovh3X5bm8t7fQtWnezcrcLHZSMYT/tgL8vHPNZiqzMFUFmYgAAZJJ6CiL2sEuaLaZ3mh/E3WJ9ahvPHGs6xr1lYv9ttdPYoYprxAfKMnTCAkkkZJ6Y5yOD1e/vtY1e71bUpzPeXkzTTyH+J2OSataro2saW0S6po+o2Bmz5X2q1ki8zp93cBnqOnrW94E8B6h4g8f6b4T1aO+0KS+WR1kuLNg4VI3fIR9uQdmM0KK3Xn/wAH8vwG3J6P+v6/VmZb+MvFttrqa9B4iv49US3W1W6DjeIQMBOmCoHGDUdx4s8TXl3qV5da7fTXGqQC2v3Z+biIYwjf7PyjgY6VT1DSNY03yf7S0nULEz/6oXNq8Xmf7u4DPXtTdU0nVtHaP+1tKv8AT/NBaP7XbPDvA6kbgM9R0o0JTeyNC38UeJLa90u7t9avI59Ji8nT5Ffm1TJO1PQcn86qXWs6rJpU2kyahO1hPdfbJbct8jz4I8wj+9gkVo6d4Y1abWdJsNS07UdLh1O5jginuLN0U7iBldwAbAOeDVbx3oo8OeL9W0Bbk3Q0+7e3ExTYZNpxnGTj6ZobV7d7/ha/4tBq7+Vv1t+TGWHiTXrPQJ9AtdXu4dKnkEstojYRnGMN6g8DkelL4p8ZeKvFCwxeIvEF9qcduS0SzuCFJxk4AGScDk+lYyttPNQufmzRZAm1sb/hrxn4r8N21xaeH9fvdOt7hg00cLDa7AEA4IPOCeRXX6R8X/EGneAdW05da1f/AISO81C2lj1AFGAtooinlsTz/dxwenWvMFNDdaJLm3KhNw2PR/CvxS1bRfCPiqJdU1VfEut3tvcrqKsrcJu8wOWOfm3dACPpXITeLPEV5qOo3d/r2oSSaugg1OXcGe4i3AlSDwegIHA4FYp6U00lFJ3B1JNWbO0+JPiyw1rTPDnh3Q/t39i+H7IwW73qKk00rtukkZVZlXJwAATwvvXGdqaKXNNKxLdxwNPFMRalxxTEJQOtLRigBBT1puKeo5oAkFPFMFOXrQA4CkI5p4FLt5oAquvNN/hxVp46hK9aAIcY60Rkqakdc/hUVAFw8gVZsvun61VQ5UVdtBiL60ASjpRQKKACiiigAooooAKKKKACiiigAooooAoL0ooXpQaAFBqRKiFSpQA/tTk5NMNPi60ASgUUUUAFFFFABRRRQAUUUUAFFFFABRRRQAUUUUAFGKKKAE20baWigBNtG2looATbSbadRQA3bRtp1FADdtG2nUUANK0hQU+igCPyxRsFSUUAe5fCNxcfDHw/Y395cCwk8cWsMsZlbY0ZXPlkZxsLYyOnNaXha91nVvE3xGtfEUk9xbWOrWslutxnba3CXqpEsYPCfu8gAdQO9eGxa5q8WgjQo76VNOF0LwQqAMTAYDhsbgce9a2r/EHxlq0dtHqGuSyrbTx3EeIY0LSxgBHcqoMhGBjfupQXLV9p/W0F/wC2u3qVCXLG1/6vJ/rr6Fv48anqWpfFnxN9uvridbbVJ47dHkJWJVfaAgzheFHT0r16/u72a0uI5r26lRvhYzlXmZlLGRMtgnr79a+d9Wv7zVtTutT1Gdri8u5WmnlIALuxyxwMDkntWs3jPxQylTrEpDaZ/ZJ/dpzaZB8r7vTIHPX3qIwtCMe3/wAjKP5tFOd6jm/61T/Q931i+1HUfiv4s0G4vpn04+BHxas2Ygy2yMrbem4Mc561Y0eK2sfGGo+E9UutSvtWg8MSRXNjaxfZ9HsrcWm5VWMs5lbeR852Hdk89K8Bbxp4pbWrrWTrEp1C6sjYTz+WmXtyoUpjbjG0AZAz71p2/wAU/iBb20dvD4jkVUgFuHNtCZGiA2hGkKbnGOzE0pxk48q7frL/AD/Q0pVIRUeZaq34cv8Al+R694c1DUpviL8M9B+3Tf2ZJ4KRXtd37p98EoJZejfdXr6cVz/jGbxFpieG/Dvg20XU9MuPBsi3FnKMwSxFnM0zDco3KVB3ZyCBXltv4z8UW+sadrEOsSpf6ZaCzsphGmYYQCAgG3BGGbqCeafH438Vx+HJfDya1KNNlR43i8uMtsdtzIJNu8KW5KhgPanVjKcnJdW39/N/8l/W4RqrZt20/T/I9v1SD7P4eOu3+rTaVosHhTR7e+ubG282/ZGYny4X3oIgcctz9Kl8bJbzeBdUv4rS8t3uvh9CT9tl824ZBdIIzI+F3NtxzgHGK8RsviD4ys5xLBrb5FnHY7JLeKSMwR8ohRlKnHYkZ96XWPiF401e3nt9S16a4intWs5VMMY3Qs4kMfCjA3AEY6YwMDilyO+/Vv70/wDMFW/JL7uX/L+um98HIls/CHjDW77VptJ0e3S0t765sbXzb4rJKcRwtvURhtp3NzxjivWtbFrcaLfXLQ31vFd+ArdpDeyCW5aP7ZhTI2F3tsA7Cvnbwv4n17wzJctol/8AZhdRiO4jeGOaOVQcjckispwRwcZFaOqfEPxpqkU8Woa9NOlxZ/YZQYYxug37/L4UYG7njp9Kuau9F/Vmv1+XYxXLb5r80/0/I9ov9U1xPi/8S9BWe4XQ4PC92kFouRBHCtuvksq9Bnc2CMZyeteb/BK7vLXQ/H5tbu4tyPDcjr5UrLhhImGGD1GTz15rFj+JfjmPRn0hfEEn2OS0NnIpt4S7wYI8tpCm8jBIGTx2rA0jWdU0iG+h028a3S/tza3QVVPmxEglTkHHIHTBpOLs15W9d9X95rCqozjK2zTt92i+4+hIp9Qh+PGg+G7aWZvC8vh6NVtM5t3tWtS0khHRvn3MXOTnvXnnxo1G8j8LeAtIt7+4Gljw8jrAspEbnznAZh0Y4VevpXJ2/jzxdb+HV8Pw63MmnLCbdUEcfmLETkxiXb5gXJPyhsdqydV1jUtVgsINQumnj0+2FraKVUeVECSEGAMjJPXJpuP53/8ASv8AP8xOpo/NL8Ev8vyPX9Jvtc0X4c/DX/hCbcXV9fX9759pjdHeTkbPLlGQGGw9CcDrU7XeuaHb/CKx8PNNbxXVxK1zBb/6ue5+0lJUfHD7VJXBJGK8r8O+NfFPh7TJtN0bWJbS1mZmZBGjlWZdrMjMpMZKnGVINO8P+OfFmg6U2l6TrMttaFmdYzFG5jZhgtGzKWjJBPKEGi1pKW+t/Xy9NfwRHN7qV+lvTz/q273PomC3s7PVdKtdOSOO0iv/ABUkCx/dVBGcAe1Z0F7pGmeN/B2k2N54gntR4fhSPQbDS0ktL6KSAtKTI06hiSWJYrwVrwTTfGfijTbWztrLWJoorL7R9nXYjbPPGJuSCTuHXOfbFS6d488Xaf4fXQbPWpYdPWJ4UQRRmSON/vIkpXzFU5PCsBUuHuKPkl6/F/n+Z0Srxkl8/wA0/wCvM9v0O+vtL+LHwp0nwy9xDoE+nLIkKNhJ9+8zNIBkMykDk9CBzVvxDfabpOq+AYdN1jXrUSzz3CWemaYlxDqdw9wwlSRzMgZuq4IIAOa4T4c/EbQPCWl6RLDr/iEtYRSPLo0lhDLHLOc4Ed0fnhiJ2kqAe9cHpPxA8X6TYS6fpmsvbWryyTLH5MbmJn4Yxs6loyc9VIqOR86fZt+t3/Xf07T7ROLfdJellv8A1/w9DxytnH411uKwtHsrVb6YRWz43QrvOEOCRkdOCR716b4d1LxDofwt8ATeDI2k1C91+8E8CLlbuYFVjilGRuUozDaTjBJ46151f63az+AdN0IR+ZewX9xczTNAoYIyoETzPvPz5jHd0yMUnhnxv4p8M2U1noesSWkEz+YyeVHIFfBXcu9SUbBIyuDWkU1Dl3tb52/rz1Ri5Lm5l5/Lf+vRnsfg8yeH7bwTFrU2o2d3f6rLJp2kaCnkI832oI7XMxZt4UBgECEbV+9zmtHx7NHZnw5oq3L2OkXPjy/juYoJDGjIJgNhx/DzjHTmvEdC+InjTQ9Nj07S9dlhtoZGkhDQxStEzfeKO6lkz32kd6oeJfGHibxFEkWs6rLdLHcyXaDYibZnxvcbQOTgUrS5k30/zT/Qqc1KLS37/KS/U908Ralpt1r3xH0m+vfEmsxHAmsLjS44bXSmjmVYZFkM52qoO0bUywOcGrHi2+02Lx18QdFF54j1WBdGliOiLpUaWVlFGi+TMshnwFQ4IYIC248GvBfEXj7xnrukf2TqutS3FnmMuvkxo0pjGE8x1UNJgdNxNQ6h8QvGl5oH9g3WuTSWHlJCymKMSPGn3UeUL5jqPRmIpezfs1Hsreun6ff5lqsk7263/wCB/X3HaftOahqN14+isJr24azg0uy8u38w+Wp8kHO3pnk89a3/AA9qH/CbaboXhnR9a1/wh4nttAlsktJLcPpmo26Rsd+CRsaTLEvtcdOe9eK6/wCJNY17Uv7R1q8a8uvLSLzGVVOxBtUYUAcAYrctPiX4wi0FNDj1yRLNLdrWPMERlSFs5jWUr5iryeA3AOOlNwfI11d/xv8A5+hnSnytXeiSX3W/yPTfifdeJdOvbXwv4Qs49Q0N/AsQltn+aBLf78tyMso3hxnf1z612MGq32ofGePw5c3k8mlHwKsZtC58playDklehO7nPWvniXxp4s/4RI+Fl1qU6MYfI8jy4y3lb9/l+Zt8zZu527se1RW3jzxZB4kHiBdZlGpizFj9o8tM+QE8sJjbjG3jOM+9E4OUJRvvzfjzf5le0ty2ezj+HL+dv63PftEvNTtfjD8M/D+nNKPD934etjJaIP8AR50khY3DOvRjuAyx5BAqu91qej/EH4R6P4ZklXQ7yyjZraHmC5eSRxc7wOHOMA7umB0rxjTPHni6y8PHQrLXJotP2NGqhEMkaMQWVJSvmIpwOFYCo9J8feMNE0M6JpeuS21iDIUQRRs0W8Yfy3ZS8ecc7SPWqkry5l3v676P7/PqNVI+ycO6S9LW29f8juv2j7ezj8OeC7bTmX7JHBerAQeNgunAxWN+zfpr/wDCbandQqr6paaBfXGlfKGZbtY/kZQeCwBYjr0z2rK8DeOrqz1XTx4gnfUNO0ywubaztnt45AvmIxC/MOhcgljkjtWFomq6houp2uqaXeS2l9aOJIZoz8ysO/v7g8EcGopwcIuF976+rZKn70Z22tp6WPor9n+51G78I+HtY1i8mudSs9S1GPTrq4YvK0f2Us67jyyhsHB6EmvE/h1BDrnxa8PHxLeS38U2pwrO93KZNy7+FJY9M9ulFz8R/Gc2q22qNrki3NrFJDAYoIo0jSQEOBGqhASCcnGfeuc02a1TU7aS++0m1EytN9nk2S7M8lGwcN6HHWqpxaq878vlb+r+pnN/u3Fefzv/AJbH0T4b1jxFfW/xcttanuGhhvLceVK52W8n2nARAeFBUDgHsOKb4g1HUp/iP8WNU1TxFd2GjaS0dtPNDA091BDJKqCO2HmIsRbGGf0rk/GPxS09/B2saNpPiPWtdn1K4hMMl/pkNobSONw+XaPJuJCUQbmx0z3NeeWXjzxZZ+INS1+DWHGoaoCL6R4I5EuMkH542UoeQMfLx2qKcdEmtlb8F/wV/mdNSrF385X/AB/p/wCR9CeIbiFfAb+IdFh1GHU18FyNp819KJr4QG82GQuADu8o5yBlQ3Xuavg/UNV1Pwp4DutWnnuLlvDXiBEllJLyRqmEJJ5PygAHnIANeGXXxK8cXWrWGqT+IJXu9PjkitX8iICOOQYePaF2lCP4SCPalv8A4l+Ob7U9L1G58QSm50nd9gZIIo1gDABlCKgXaQANpBHtWjV0/O/yvzf5+XUVOrGDT/rp/ke1fCPT9TuPg34LubKe3sjaXWr3huri0NwYo1iIMkce5dz8/LyMHntW38NrzTb2x+H2o6LNr81t/b15bwXurXG+4uUNoxfp92MuMhCzAEda8Am+Kfj+WeymbxHKrWMjSWqxW8MaRMy7WwioFwRwVIx7Ulx8UfHk7WTN4gdBYXK3VosVrBGsMqqVDKqoAOCcjGDnkGspUpNy13t+Fv0/rtEKvKku1/xT/r+tfVrPVLLTfBHw7uIfEXiGwvLzUJ7qX+zbAXZ1C7E+zy5naZMnaFG05GDmvPNb1S20P9oO41jTPDdw8VnrbTLpEsY8zcGy0e1NwBDZwBnGKyNO+JXjbTpLuSy1sQm7uPtMgFnAVWXbt3opTEbY7oFrm7bUtQtNVj1a2vbiLUIphOlyJD5gkzndu65z+daRjaopP+r2/K2n6DrVVO9uv/B/z/4c+j/AVhpni3xNpfiLTvFus6n4btvE487R9ehXzre8eEmPY+W3gsANvy9OR3rG+Emr+MtV+J/hq51u18/TbPWtVW11GfmZpjDK0kOS2Si4BA24GeteRa/8QPGGufZRqGtORa3P2qEW8EVsFm4/eHylXc3A5OTUt58SvHF3rtjrc2vyfb9P8z7LIlvDGIjICJCEVApZgTkkEn1pRi116NemiX6f8PYbqp9fXz1fn5r8T274C3EnirwrpGoeJbiTU72HxZLJaG6PmfvXtnbaN3RSwB29MgVQ+C0914r0SU+OHk1KODxpY/ZpL/5iJpC/nRjd2ICZToPSvC9O8UeINO0ePR7HVZ7axjvFvkjjwpWdRgSBsbgce+KueKPHHivxMbf+2dZlm+zytNEIo44AJGxmQiJVBfgfMcn3pxhy1HLo7fK3Lt5uz/AxjOXLaT11/Hm09NfzPZvh5qWu63B47XxPNcXQsvEWnywfasn7Ncm82lY8/cJQAFRxgDivIfjYR/wt3xWMjP8Aak3H/AqNZ+IvjTWDaf2hr0sn2W4FzHshijzMMYkfYo8xvlHL7jxWTr3iXW9ahlj1O8S5E1095Kxt41d5m+8xcKG/DOPaoVNqSl2v+PL/AJfkXKad/O3/ALdp+K/EwWNMPNOam471sZDehpWxt60hxSGgBpNJTyKCvFADBSgU4CnIvNADkXipNtKq07FADMGkIOakxSYoAZinClNFADhThTBThQBKtPqINT1NAEhXIqNo6mXpSNQBWePg1VYYNX3HFVZUOelAD4D8orSiXbGB7VmWnzNt961R0oABRRRQAUUUUAFFFFABRRRQAUUUUAFFFFAFBelB60q9KDQAgqRaYKf2oAUnmnxHmoc81LHQBYopo6UUAOopgbmnUALRSUUALRSUUALRSUUALRSUUALRSUUALRRmigAooooAKKKKACiiigAooooAKKKKACiiigAooooAKKKKACiiigAooooAKKKKACiiigAooooAKKKKACiiigAooooAKKKKACkZsUjtjpUZNADi1Jmm5pDQArGo2Y07FIVBoAiaZhTftCn7y/jUpjqKSFfSgBGSOQZU81WkQrT2VozlaerrINrdaAIYpmQ+1TkRzDjhqrzRlT04pitQBdhjZDw1SSruXcKprKV5zU8MrOcdBQBCG2yA+9XN1U5xtepYmyooAl3UhNNJpCaAHZpc1HmloAeKUU0UZoAfSZpuaUUAOppopKAENJTqSgA7UdqKSgBaD05ppNMZqAGSrg8VGeKe7dTmojk0ADHNJQRRQA5aXrSLzUiLQAmBT1WlCj0p4FAABS0UlABSGlptABRQaB0oAWnDpTaUUAOBpVam0q9aALSHgUueajj6U+gBD0qCbpU1NkXcpA6mgCPTlzJu9K0agtYvLX371PQAUUUUAFFFFABRRRQAUUUUAFFFFABRRRQBSXpQaQdKCaAAUhamk00mgB69amiqBKmjoAnFDHim0OeKAGq2WqXPFVV+/U5Py0ABbmpFNVyTmpU6UASUVGWpQ1AD6KTNLQAUUUUAFFFFABS0lLQAUUCigAooooAKKKKACiiigAooooAKKKKACiiigAooooAKKKKACiiigAooooAKKKKACiiigAooooAKKKKACiiigApjt2FDt2qIso70AKTTTSGRfWgMpoAKXcvekxTHBzQBJ16Gg7uxqH5qerHvQA/JprNg880pyw4NRsxHBoAcQjjGKrSwtGdw5FOdtvNNWdmbaTgUAODqyYaqcg2t8vSrLRHfu6rULpyVoAj6jNKjFTxQBtJFMHWgC3O2+IN3pkLc4pFOYsUxTzQBZzxRmkHSigBR1pwpop1ACmk70hoHWgBadTadQAHpRSUUALSUlFAAabmgnimMaAFkPymoGNDMTnmmE0ALnNFNFLQAvFG0UlOWgB6r6VIgpqdKkWgBaWgdaDQAGm0poFADTRTiKjYYoAWnColb5ualXmgBaWnAcUhFADacOtIKUUASoafniolp+aAFHWpYlzzUS1bjGFFAABS0UUAFFFFABRRRQAUUUUAFFFFABRRRQAUUUUAZ+7imM1Rl6VTQBIKRqUGmmgByVPHUKVMlAElI/SjNI1AEa/fqVzxUK/6ynTHC0ALu5qZelU1bLVaU/LQAjdaBSH71LQAZ5qZelQd6mHSgB1LiminUAJRSmkoAUUhooNABS0lLQAUUUUAFFFFABRRRQAUUUUAFFFFABRRRQAUUUUAFFFFABRRRQAUUUUAFFFFABRRRQAUUUUAFFFFABTJpFRSScUsjqiFmOAKy5pGuHyeF7UAPlumYkIKh3SHq2KfgLSUAMw3940o8wfxZobpTM4oAspKw4ZanUh14NUVY45qSKTD0ASsSDihWps3JzUe7mgCzux7Ux5C4+VaiDb2x2o3FWxQAjKQcnk1DJ1zVoMGFQSrgUAOhmI+U8im3HDhh3qHODUr/ADRe4oAaW4qLvTu1NPWgCWP7tN70sZ4NIetAE8ZyKeKghbmp6AClpKDQAUoptLmgB2aKbS0ALmgU2jNAC5pDRmkoARjxULNUjc5qu1ACEmigdaQ0AKacOlMpwoAcBzTlFIBTxx9aAHIOKkFNjFOoAWiig0AIaaTinGmNQA4MDQw4qucq1To3Y0AQvxSo+DUkiVX6HFAF2Fgae45qrE3NWgcigBuKSpO1MPWgBy0o60AcUooAkjGWAq1UNsv8X5VNQAUUUUAFFFFABRRRQAUUUUAFFFFABRRRQAUUUUAYYNSLUI61IhoAmWihaO9AD46lXpUSVIKAJBTSaUdKZmgBq/fp033aYn36fN92gCBfvCrYPy1VX71Tk/LQAq07NRqaXNAEi9ak7VFHUmaAHA08VFnmpB0oAWg0CigBKKU0lABS5pKKAFzRSUCgBaKKKACiiigAooooAKKKKACiiigAooooAKKKKACiiigAooooAKKKKACiiigAooooAKKKZPII4y35UAVb997iIdByarngYp3cs3U8mmMaAGk0lITSZoAVqYadTTQAgPNLu5pBSNQBZVgyY7iojycCmxvg1L97kdaAD7oBpZfmAYU3Hy05PmUrQAxWwakb5kqJhg05G5xQBC4wadE38NEo5pi8GgBSKYetStzzUb0ALH1pzVGpwakagBFODU6niq9SRtQBNSZozRQAZozSUZoAdmim0tAC0UlFABmkJoppoAR24qButSOajPWgAoxRS9qAEpy9aTvSgc0AOB5p6UzHNSIKAJF6Uvem9BSk0ALSimD609elAAaY1PNNNAEUi96Yr/Njt2qV+RVdhjNAFtDkbW61FLH3pkUnGO4qwDkUAVkODVuM5FVJFw1S27dqALYpOpoU8U4DigApyKWYAUgUkgCrUUYQe9AD1G0AUUUUAFFFFABRRRQAUUUUAFFFFABRRRQAUUUUAFFFFAGCKetMpynmgCdaXvTFNOBoAkFOU5NRM2BT4OaAJWOFpi9KWY4FIn3KAEj+/Tpj8tMj++aWc8UARIfnqw/Sq0f36nbpQAgNKTTRQTzQBNH0qRTUSning8UALn5qmzxVZDl6mJ4oAeDTqjSn5oAWkNLRQAlFLiigBKKWigAooooAKKKKACiiigAooooAKKKKACiiigAooooAKKKKACiiigAooooAKKKKACiiigAqlevulEfYcmrczhIyxrN3biWPc0ADGomNPeozQAlIKDQKADNIeaWm0AIaXGRSGlU80AN6GnI+DSSDmm0AW1wy5pgO16jiYgkVJL0DCgAk600daU8oDTR1oAc/IqA9anNQv1oAevK0x6WM80PQBF3qVeVqM05DzQArUqHmhqbQBYVqWokNSCgAooooAUUUlFAC0UUUAIaa3WlNNagCN6ZTm60ygBwopKO9ADs0q8mkFPXigAXrUq0zNKGoAcSM+9FNFOU0AOH0p60wdfanigBTTGp9NYUARGomHWpitNKUARIuGBqylRAVKlADJl5psYOasbQaTCigB8ee9SjmoQ3OKtWy5NAEsSYGT1qSiigAooooAKKKKACiiigAooooAKKKKACiiigAooooAKKKKAMClBplGaAJlNPVqrhqepJ4FAD8lnq7Cu1aht4scmrB4WgCCZuaev3Khc5erA+5QBFH96iehPvUk1AESdasdqrr1qUHigBaT+KikT71AE2eKdn5aYaG6UAPi+9UrGoYqkzzQBIlPBqMdKclAEgopKWgAooooAKKKKACiiigAooooAKKKKACiiigAooooAKKKKACiiigAooooAKKKKACiiigAooooAKKKhvH2QHHU8CgCnezebJ5a/dHWmL0qMVL0UUARseaYac1MNACGgdKDSUAOFIaFoagBKQUtIaAHHkCoz1p60jigBPQ1NGdylT+FQfwmnRthgaAJE6FaTvQeJKD1oAcajendqa1ADAeae3TNMpw+6aAGGkHWnU00AP6ikNCUpoAFNSqeKgHWnqaAJqKaDxS0ALRSUtABRRSGgANNalpjUARtTaVqSgBc0CkpRQA5R604dabSigB2aUdaaBzUqCgBBnFKoOcU44FAPNAD19KeBSLTqAG0jU40w0ANNFLRQA3FORcnFLipoFGaAI5R5a+9QSM6j2qe4DSXSovpU32M4wW4oAoQuS4rVs1Ijy3U1HBZxxvu6mrVAC5opKKAFopKM0ALRSZpc0AFFJmlzQAUUZpM0ALRSZozQAtFGaM0AFFGaKACiiigDDeOozGatnbSBKAK6xetWYYwO1OCgVItAD14FEh+WlAqO4OFoArry9Wj9yqsX3qst92gCNOtJN1p0dRzdaAIx1qUVEOtSCgBT0pI/vUN0ojoAlNI1KaaetAEqdKcvWo16U8UAOLVInSoCeamXpQBIDThXoHwj+EmufErTNVvdG1KxtjpzBWiuFbdKSpICkDA6Y5qr8K/htq/wAQNe1LRbK+tdNudPgM032tH7NtK4UZBBqXNJtPoUoSaTS30OKor2D4afAHxF478LR+INP17SrSB5pYfLnSQsCjFSeBjnFaniL9mfxPoenLfXnifRDEbiGA7Y5eDLIsYPToCwJ9hQ5xTtcqNKcldI8Lor0HWvhPrml/Fqy+HEl/ZzaheeWUuUV/KAZS2SCM8BTmk+IXwo13wX430fwpe3tnd3GrbBbzwK2wFn2cgjPHBPsacZKTSXXYThJXuttzz+ius+K3ge9+Hnik+H9Q1G0v7hbdJ2e2Vgq7s4U7uc4GfxFek+G/2ZfFWu+H7DWbfxJosUN7bpOiPHLuUMMgHA60lOLjzX0FyS5uS2v9f5nhVFev/Eb4AeKvBmlWV7Jqen6rJe30djBbWkcnmNI+cfeGMfLW7bfsr+OJdOS4l1rRYJ2j3G2bezK2Pu7gNuffpS9pG17leynfltqeB0Vp+KNB1bwzrtzomt2b2l9bNtkjbn6EHoQRyCK7z4QfBjXPiZot5qmlaxp1jHa3P2d0uUcsTtDZG0Yx81UmnHmWxPLLm5banmFFeyfEb9nzxJ4H8H3vibUNf0m6t7TZvigSQO25goxkY71S8J/AnxR4j+HB8b2uo2ENsYJZo7WRHM0ix5zjAxztOKn2keVyvoivZT5lG2rPKKK6X4Z+Dr7x54wtvDOn3dvZ3NwkjrJcBig2KWIOOe1ewH9lDxgBn/hKdC/79y/4VUmoW5hRpyl8KPnqivVvht8CfFnjmG/urO8sbGytLmS1W4uQxWZ0bDbQOce5rK+Lvwk8TfDU2surSW17ZXR2x3dtnZvxnaQeQcfnU+0jpruCpzabsefUV6h8I/gr4i+JGhXesaZqdhYW9vcG3AuVcmRgoY42joMivN9Ss5tP1G5sLlSs1tM8Mgxj5lJB/lVXXNy9SeV8vN0K9Fa3hLw7rHirX7bQ9Cs2u764J2IDgADqzE8AD1Ne1TfsqeNks2mTxBoksoTcIQJAWOPu5Ix+PSiUlFXY4QlP4UfP9FdHpXgjxNqXjf8A4Qy302T+2lmaGSBuPLK/eJPQADnNesaj+yz45tdMlurfWNGvZ0TctrHvVnP90Mw25+tJzikpX0Y405SbSWx4JRXofhT4Ta74h8K+I9bhvrW1m8PGRb3T543E+UUsQOMdAfyrI+FfgXVPiJ4pGgaVcQWsvkvM804Yoir67eeScU003ZevyE4tJXXkcnRXqmh/BLWNQstX1a88S6Do+h6bdva/2rfyGKC4ZG2sVJxhc8ZPfjtXP/FL4b678PbuzXUprW9sr6PzLS+tGzDMMDOM/UfnU88bpXKdKdm7bHF1nX0vmPtH3RV6dtkTN7VlMaszBBzT5DTYutEvWgBhptKaaaAEpO9LSUAOWh+lNFPPK0AM70tJSigBBSt92mng04fdoAaOtIKUdaafvGgCR/4TTj60w/6ulH3BQA7tSGkooAYetKnWg0g60AB60hpzdaaelACL1p/amGnKaAENKKDSUASIafUINbvgXw/ceLPF2l+GrO4ht7jUbgQRyyglEJ7nHOOKaTbsgMilr6P/AOGQfGn/AENnh/8A79Tf4VwWn/A7xVcfFub4b3V5Y2OoJbNdR3MgZoZYxjDLjnnP4Y5rNVIt2uaOlNK7R5ZQa+kP+GQfGn/Q2eH/APv1N/hXPeDP2a/FHiptaWz8R6NB/ZGqzaZL5scp8x49uWXA+6d3fmmpxfUfsKnY8PNI1fROp/sl+MdP064vZfFWgskEbSMFimyQBn0ryr4x/DnU/hl4it9E1TUbO/mntRcrJbKwUKSRg7uc8VPtYXSvqxSozirtHCtTa9W1L4I67Z3vge1k1vTGbxiqtaEJJi3DRhx5nHPBxxXf/wDDHfjX/obfD/8A37m/wqnNK6fTT5oFSm+h810or1Wy+BPiub4uv8Nbq8sbLUBbNdRXUgZoZogMhlxzzz9CDWMPhdrifGNfhhc3Vtb6m9z5CXLq3ksNhYOBjO0gcUKSbSXUlwav5aP8zhgOKUCvXdE+A3iDVPF3i3w1FrulR3HhhFe5lZJNkwKb/k4yODjmqVv8F/EVz8HG+JtrfWU9ggdns1V/PVUlMbNnG04wT9KOeNr37fjsNU5N2S7r7tzzICniu58NfDPVNc+FmufEK31KxisdHmMU1s6uZZCFQ5UgY/jHX0NbXwi+BXjL4k6bJqunvaaZpgJWO6vN22Zh1CqvJx69KbaTafT9dhKLdtNzylm5oDHNer/GD4A+M/hxoS65eXFlqumhgs81mGHkEnA3BucE9+led+B/D9z4r8X6X4atLiK2uNRuFgjllBKIT3OOcUQan8IThKHxIpK1P3Vu+O/Bt94O+IFz4Nvb22ubu3ljiaeEMIyXAIIzzxurq/FfwZ8UaF8S9N+H9vcWerarqEImia3DLGq85LFsYwASTSjJSUZLaW33X/IHCSvdbbnmjtxTBmvoLXP2UPHun6RPf2+saPqU0MZcWkAkWSTHUKWGM1zHwe+BviD4maLe6npmsabpy2d0baSK6SQtuCg5+Ue/6UlOLvrsU6U1a63PJxmlr33xb+y/4q8O+F9T1668S6JNDp1rJcyRxxy7mVFLEDIxnil8M/steLNd8PafrVv4n0OKG+t0uER45dyhgCAcDrzR7SPcbozVtN/0/wCHPAqnhFel/F34H+K/htZ2d9f3FpqdpdSiAS2at8kh+6pDc5Pauh079nPxEU0231PxX4a0jWNRiMttpN1OftMmBnAA+8fXHTvRzxte4vZTvy2PFzHiYOKnzVzxPo2qeG9evND1m2a2vrSQxyxnnnsQe4I5BrO31SaauiGmnZkuaM1Fvo30xEuaM1D5nvR5nvQBNmiovMo8ygCakqLzKPMoAmpKi8yjzKAJaM1F5lHmUAS5ozURkpPNoAmzRmofNpfMoAlzRmovNFHmigCWiovNFFAFIilAqTFNNADlFOUc01TTxQA4dKr3Rqx2qpcnmgBIetWH+7VeLrU79KAEj6VFN1qVOlRS9aAIx1qQVGOtSCgAbpRH1obpRH1oAeaaOtK3Smg0ASrTieKYvShmoAcvWps1DHT80AfUf7GOrQ6D4E8da3cKXhsClxIB1KpGWOPwBr0Lwf4Ug0P4++Ide0wK2k+ItC+3W7x/c3lxvx9chv8AgRryL9msE/Az4rcHH2CT/wBJ3r1P9kjxdH4m+F76RdsJNT0BWtgT94wMCY/5Ff8AgIrmxEW+aS6L8Gv+GOzDS0jF9X+Kf/DnN+AvA998RP2Uz4Y066tba4m1eWQSXJYJhLgsQdoJ6CvLfHvwF8Q/DDRI/F17q+kzRW11EoW1ebzAxbg/MAO1epeAvBOp/ED9lM+GtJura1uptXlkWS4d0TCXBJGUBPQV5r4z/Zx8X+EPCuo+I77W9HntbGHzJY4rm4d2XIHAZcZ570+bkm5Xts/wQKPNTSs3v+bPoebRU1n44+FfHQj/ANDTw3JOZOwdsbf/AB12rG1KGH4j+IPhR46tYdyLeXHncfdVQ3X/AIEgqXw/4pWH9kj/AISJn23VvoklosgPKvkxLz9StZv7HeuwSfCLUYbtgzaHdyyjP8EbJu/o9KS5HL+5r97f+ZUPfUf7+n3RX6o+fP2h9V/tj40eJroMSsd2bdee0SiP/wBlrqP2LoYk+NZlVcO2mXGTk88pXkesXkmoaveX8rbpLi4eVj6lmJ/rXsH7GH/JZv8AuGT/AM0rWnHlpJPov0OepPmrXXf9Ta/Z30a0uv2pfEl9JCrNZS30ybiThzLtBH0Bb868u8V+PfE0/wAU7vximrXiahBeObYiRh5UQfiIDsuBgj612Hw78YWfgj9pXVNU1R/KsJ9Ru7O5kI/1avKcMfYMBn2zXo+rfs36frPjxvE1l4lsT4SvJjeyKrbn2k7iqMPlKHn5s8DtUU3GLpSeyj+t/wAjetzSdWK1fN+H/DnNftr21vJrHhLXViCXOoaa4mOMZCFCv/ow1p/s0eHbjxb+z9458N2k0MM+oXbQxvNnYpMUfJxzj6VxX7V/jXS/Ffjm007Qpo7jTdEtzbJPGcpJIT8+09wNqjPfB7Vv/Btd37KvxJ+8B5r8gkH/AFUfcVOn1SpppZ/+lC1+sx17fkcZ8SvgF4h+Hej22r3moaXei5u0s44rRpS5d84+8AO1fSMHiK28FeP/AIf/AAuEsX2eXR3iuFJ5aTaAmR/tFXr5f/Zu8Of2/wDGTQrXbLJBbTfbZw0jMAsXzA4JP8W3869p+If7SV14d+I+paLbeDdKv7PTrv7P9ukvWWUhcByF8s4IO4AZ7Vck/dg9b3dvK1vzZMHF81RaWsr+d7/kjlPgzoLeGP2uZtCKlUtZbwRZ7xmJmQ/ipFWfiN+zJ4lvte1/xQusaGLeWaa8EbNPvC8tjhcZr0/V9ERf2ovB3i60TNtrOkzhnA4LpCcHPujL/wB818lfFOED4neJG3zhhqc3/LZ+PnPbNZS5pezivi5Wr+krG0nGEZN7Np/ernvPwavPB/xH+B0fwt1fxC2h6lDKdqiYRtcAsWUqCQJBycr14BrB/aA8LfEzwX4BstA1LX7bXfBUMyrbyG1AuYHBJQO/XHJAxkYAFXfh/wDDvwf8Vvgxa2nh/wDsrSPGmmvi6m2lXlAJwXx821gR8wB5Fdf4i8M/8Ir8H9E+Eera8uta3rWqQxwwhyxih3hn25+bYqq3JxyTWlRfvHbe6+fmZ0v4SvtZ69vITw/ry/Cf4U/DLTpXWCbWdSSa9DnDCKTLP+W+MV41+1P4f/sD4y6o0abYNRC3sXvvHzf+PA17V8cPjnP8PfGaeE9L8I6XrMVlaRFpbm7aJo3YZ2ACNuNuw5z39qxvj7o8vxU8JfDvxhpMUNtcatNHYSbiWSJpj8u5gM7VcMM479KlNzmqkVvJr79EvwKcEoezvqkvw1b/ABMT9juKHTdJ8ceLhGsl1p1jiEHsAjSH89oriPhlpnxi8U+J7vx74LlnvNWhm2XN1LdxqGLZOxkkYbk9unArtvgpcQfCL4sa18P/ABtf2P2XVLVIpLlGYQK5GVBLAYBViMkACu28FfBXxH4H8WNq2n/Ex9N8GxTC8kgjl2CdRztlyNu3HG7d07VblFz576NKz/MyhGShyJapu676aGZ8FrbxVoviH4m+JvG0St4ssdOhZ23I+0PG7jBQkYwicA9sV4p8HvGXiOz+Meka22rXs11qeoRRagXlLfaUdgpVh3Azx6ED0r23Q/iZ4Qn/AGhfF2n3GqW7+H/EVrDZi9LbYvOjj2Y3HjacuN3TOO3NO8Gfs72Xg3xwni3XPE9i3h3S5Rd2u47GO3lfMY/KADg5BOce9KnJKanLRWX4Xv8Af2NKsG04U3d31+aR1ejTWel/tQeJvDZVRbeIdGiuXj7NKoKsfqVP6VwHwI0c/DvTvih4mvVKvo5l0+3kcY3FCT+p8v8AOuM1j4l2+p/tQ2PjKxkI02G+itInORvg/wBWzHPQHcx/KvW/2wLy18OfDSbTLAGKbxHqoln2/wAW1FL5+oRRWTTVNP8AmVvxX6Mu8ZVJf3Xf8NfvaPlzTrnxf4vuLDwnDqmp6hDPcj7Jprzk28cjE/Mq9B95iT7mvZv2lpNP8L/DHwd8MWvkv9X0wLPcyKc+WuwgA+mS3A9FBrz/APZvOsr8X9Jbw/a6ddaisc5hjv53ihP7psksiOw4zjCnmuV8f3WoXvjnXLrVWRr576Xz9jllDBiCFJAJAxgZA47V0VI6xj03+7Y54N8kpvXp95zOoN8gX1rPNWL2TdKfbiq3etDnJo6jc5NPXhDURoAKaaWmtQA00tIaM0ALTl9KZTl60AIeDQKWQd6atAA1KnpQ3SkTrQAoprfepx601+ooAUfdNKn3TSDv9KIu9ADqKKKAGtSClNNoAeelNpw6U2gBDSDrSmkNADu1FIKU0AJXf/s7f8lx8H/9hNP5GuArvf2df+S5eDh/1E0/ka0pfGhM+lfiB+z34m8QfG648fW3imw0uwe6iuAyPKLiIIqgkcbc/L61o6f4q0TxR+2NYjQ7yG+h07w/PbS3ELh0eTcGIDDg4ziuE1P4jXHw/wD2wtcF5dTDQ9Snhtr+FmJRQ0aBZMHoVOOnYn1rs/DHw9j8F/tdRalpdt5ei63pd1dQbB8iSZTzEH4kN/wKvOofwqf8tnb1tt9x6FVpynbe6v6X3+84bxb+yd401jxXrGrw+I9ASK+v57lFeS43KryMwBwuM4PavAtD0+TTfiXpunzSb5bTWYYGZGbBKzBSR+XevffFv7K/xB1fxXrGrW/ibQ44b2/nuYke8ugyq8jMAQEwCAR0rxOTw5feEvjFaeGtRnhuLyw1m3hlkhLFHbzEOQWAJ69xXVgX++pxv20+a/IyxKai5JP1PUv2zVH/AA0JpbZYEWlp0Yj/AJaNTP28P+SqaZ/2CE/9Dam/tuSG3+OdncYP7vTraT64dj/SvUPix8Ko/j2vhrxx4T8SafDCbRILtZcttXO442g/vASQVOPrXLRX7qm+05X+d0aVW3Ocetl+hW8Vf8h/9nj/AK4w/wDpOlTfEX9nnxT4j+Ol18QLXxRp+mafJd29yNryi4jWKNFOONufkPfoao/E/WNJb9o34UeDtIvlvP7AZYbjy2BCPt2qDjjdtXkds1ga98R7n4e/tma891dyjQ9Qntra/hZiUCtbxBZMdtpOfpmtYXnU5o9XJr70Ko1GNpdop/czvrTxVonib9sfS49DvYb+PTPD81rNcQuHRpMsxAYcHG4dO+al8VaNZeKPi58PPijokYKx6pLpepheSjIJFUt9CrD8Vqn4f+Hkfg39rq21jSrbZomu6bdXMBQfIku0eYgP4hh7N7Vjfsq+MkT4q+Nfh/qTBo59VuNQ09X/AIZUlO9R74Ab8DUwV1C26V//ACZ3X4sd/wCLzbOSXy5FZ/gjofAH/JcPjb/17x/+iBV79nvUNLs/2ePC+n6wqmz1e7udObd0JkmlAH49Pxqn4BVv+F3/ABs+U/6iLt/07ivOteuLiz/Yl8N3tq7RTwaz5sUg/hYXUpB/MUpW5Ens1TXybaCDa5mt05/kjbt/Cdz4M/Z0+LXhicEfZdXdYWP8UTJAUb8VIqh+1NqOoeFPg/4C8FaHcPZ2F5ZA3awNt87CJ8pP90szEjvx6V6H4/8AE1p41/ZG1jxRaqqzX2mr9r2jkTIyo4P0K/liuStNJ0b9on4K6Bp9jrdrp3i7w9EIzFKc4woX5h97YwVTuAOCCKcrubU+jjfzSTV/1KTVk4aXUrfNp/8AAPOdT8H/ALRnhv4S6j4f1G18vwjHEZrhHvreV0jGCVUhy23jO0CuC/Z8A/4Xd4O/7Ccf9a+m/FsOofDb4E+JtL+JHxJbxBrmsWxjtIJpNxRiCNsQwGKk8liABivk74XazD4b+JHh3XbokW9jfxSykdkBwT+RrfDzvWfbTXz/AOAc+IjyU479dP67ncftKnH7TGrf9ftt/wCgpXuHxO8Z6T4H/a80PVtcfytPm0T7JLPjIh3tw59sqAfQHNWvHXwHTx38XbH4k6T4l086DdNBdXIGWZvLA/1ZAKkNt5JIxzXKeIvFPw38Vfta3Fl4oh0vWNAewXTYZ7rDQRXS85DdACcrnpmsKS/d0aXWPNf/AMBt+ZtO6dSXR2s/nf8ABanZXfwt8SWuv6p8SPg18Robq71XfI8N4y3VtMp52q4JBOfu5wB61z/wI8O6540+CvxL8OXLW9jrWp6rNFMZUMccUxVS2VXlQDngdK2fhh8C734Y/Ey78Zt40t7fwtbxyMkPmMpaJskLJn5Aq8cgnOBUfw4sn+Jvw5+Ldr4cuYoP7d1y4+xTzFkQBgpDEqCw49BnmosuVpa6fdqtC3dyTej5vv0ep5D46/Zn8VeC/COpeKL7XNEnttPh82SOB597DIGBlcd+9ew/EH4R6z8VfhN8PItI1HT7M6dp6tJ9raQBg8aAY2A/3e9eW61+yx490jRb7VJ/EWhyxWlvJNIi3VyxZVUkgApg8DvXRftA6tqWg/Dj4P6zpN1NaXtramSGRGIwRFEcEdCD6elaX5vdv1Xy0Zi1yu9ns/zRpfHCa1+HvwD0T4bzeJU1HxJbXUUqmKXMluEYuGHdQvAXOOlecfAvw94s+JvxSsdY1HXL+8XRnjubzUr2YyPGisSqBj3POB6Zr0X9oHT9P+J3wd0f4t6FbD7daxBNSSMZZU6Orf7jc/Q5rhPhLeeKrP8AZ/8AiBcaHb6WunFQL26kupI7qMbcfulWMq3BPVl61cG4qcn8Sf46JE1mpunT+y1/m38zA/aY8SaX4o+Mer6lo8qzWaCO3WZfuyNGoVmHqMg815rmkAxRVwhyRUTKrUdSbkxc0ZpKCKszDNGaTFGKAF3UbqSkINADt1G6mYooAfu96N1MxRigB+6k3U3FFAClqTdSUlAD80FqbSGgBd1G6mUUASbqKjooAmHSgimRtxUnagBlSJTKetADj0qnOfmq2/Sqcv3qAHRdalkPFRRdalagByfdqCX71Tr9yoJetADB1qRajHWpF60AD9KROtPfpUY60AObpSLSMaBQA/NJnmkJpV60ATJ0pQeabnAoU0ATJJIowk06KeqpKyq31AOD+NOjeRW/dzzxf9cpmTP12kZqIHinR9aVh3ZYDS4G26u0H92O5kQfkCBTlabPN3esOhD3UjA/UFsGoxTxRyrsPmla1x+6Tp50+3GNnnNs/wC+c4/SgM4+7NPGO4jmZAfqAQD+NJRRZCuwpcsAdkksZ9Y5GQ/mpBpKKYrinLZ3EsT1LHJP1J60B5lI23V2oAwFW5kCgem0HGPwpKKTSY02gHAwOKUNIPuzTKvOVWVlU/VQcH8RSUUxXFywHyySxn1jkZD+akGgkk5ZmYnqWJJP1J60lFA7i7psEfarzk5/4+pOPp83H4UEsxyzMx7liST9SetJRSsgbb3FBcZ2SzRE9TFKyE/ipFG6Tgm4uWYDAdp3LgezE5H50lFFkHMxSWP3pJJD/ekcu35nmjdLyBcXIGMbRcOFH0GcA+4pKKLILsG3MMSPJJxjMjlyfxOTSl5jnddXjAjBVrmQqR6bS2MUlFFkHM+4bV27cDHpilLTNuDXV26sMFXuZGUj6E4pKKdgTa2ClzJjDT3Eg9JZ3kx9NxOKSigLsXLD7skkZ/vRuUb8wQaZM5WNmLEnHUnJP406quoPhAvrQK5RkbJpgpWpF60APfhRUZp8p5xTKAEpDSngU3PNACUlONNoAUUoplPTrQA77y4qPvTlb5qHGDQAHlaYPvU9elMPWgCRvWmP0p/amP0oAVaSL71A6GiL71AD6KD1ooAQ0w08000AKtIetApW60AJTadSGgBBTqaaUUABpUZ0YPG7xsOjIxVh9CORSGkoAlaSSRt8kskjnq0jlmP1J5qX7Xe8f8TC+46H7VJkfQ7uPwqsKcKVkPmfcn+2X3/QS1H/AMDZf/iqjaSWR97ySM/99nJbPruPOaaBSnCihJLYblJ7sdPNKwzNPNM2MBpZGc4+pJNNtri7jG2G8u4UznbFcOgz9AQKhdtxqWJcLRZbC5ne9wkklEvnCaUS5z5gkIfPruznPvUUkkkrl5ZZJXPV5HLMfqTzT5aiphdlgXl9x/xMb/5fu/6VJlfpzx+FEUsok8xZpkkznzFkZXz/ALwOar1IhpWQcz7l5J7ncWF5dhz95hcOC3+8c5P40NJN5flm4nMf/PMysUH/AAHOP0qKM805zRZBzPuHnTqhjW4uFjPWMTMEP/Ac4/So0kljYtDNNCxGC0UjIT7ZUg0pHFNUcj60WQXYXEk0zr51xPOyjgyys5H4sTTHk+XHengZYmo5E5zTBtvcsW91diMLHfXsarwFS5kVQPoDioJUKnI/yadGAi5PWpDtaPrSsDbe40Xl4crJf30iEYKPcyMpHpgnFSJdTj5Ibq6gHpFcOgz9FIqvt59qnRUAPf0osuw+eV73J4p73Hzahftz0a8lIP1BanmSVwBJPPIo+6ryswX6AnA/Cq4kAwCKlV1xmhJIHKT3Y+aaWKLalxcIG42LO4U+uVBwfyqaLzBbALNMq45RZGCt9VBwfxrOdzLOPQVpxcJt9qLIV2Q4oxT2XmkxTENxRinYoxQA3FGKdiigBuKTFPxSUAMxRin0YoAZilxTsUUANxSEVJikIoAjK0baeRRigBmKQipKaaAIytG2n4oxQAzBoqTFFAFeNqnU5FVBwamjagCXvT16UwVIOlADZOlU25NWpulVW60AOjqQnmo1pwPNAE4+5VaX71WP4KrSdaAEFSJ1qIdalTrQBI3SoR1qcjioT96gBrUi05ulMFADqelRZ5qRaAHk0qmmd6cKAJM1JHUA61OnAoAlzT1qEGpFoAlFFIKWgAooPSkoAWigUUAFFFFABRRRQAUUUUAFFFFABRRRQAUUUUAFFFFABRRRQAVnXrbpyOw4rQY7VJ9BWS7ZJPqaAGGheWoNKnWgBsh5poobrQKAEf0plObrSGgApDQDSmgBppyGmmgUAKeHNPPKg0yTs1OQ/LQAJ6U1utPI5pj9aAHj7tMfoKcv3aY3UUAL2NJH96lP3TSR9RQBI3WkFDdaBQAGmmnGkNADRTj0popw6UAJSGlooAbQKU03vQA6koFPMcnleb5b+Xnbv2nbn0z0zQAynLR5cnleb5b+Xu279p2564z0z7UsUckj7Io3kbsqKWP5CgB2cVG7ZocnFM6mgBUXcanFJGuFpTQAyWou9THmoqAEpy9aSgUAWI6cTzTbeOaT/VxSScE/KhPA6nj070DrQA8nikHGT6Ck7inou5T70ACcjilKgmomk2Nhe1MkmZhjpQAszbnwOgqPcRTegpDyaAHqxJp+49KjXinZoAeWxS+YcYqMUAbmxQBYtFy+41fib5qqwrtSp4fvUASjkEdxSU3O2bHrTj1oAKKKKACiiigApDS0UANopTSUAFKKSlHSgBaDRRQA2ilNJQAU006kNADaKKUdKAEop1FAFIjmnIeaVlpo60ATpUw6VBF1qwOlAEM3SqrVanqq1ADlpy9aYtPWgCcfdqtJ96pt3y1EfvUANVSasxpimxipgOKAEI4qvJ96rRqtMOaAI26VHmpD0qE0AOXrUorpvhp4XtfEdzq91qc93Fpejae9/eCzUNcSKCFVIwQQCWYZJGAAata34Z0a/tdOvPAVzqWpNcRzG60u5CPfWZi5Z2EYAMZXBDY4wQelKTt/X9dioxcldf1t/mjkB1p1dv8ADH4fXniy7kW6ttSgtpdOu7jT5YYgRdSwr/q1JGD8xAOOeayP+EF8bf23/YbeE9YGqiD7QbP7K3miLIG/b125IGaHJJ2/rr/kJJtX+X5f5mCnWph0rfufAHjixtry5vfCOtW8Nkoa6kktGCwgjOWPYYrsdM+Duu65Y319pek67ZpBqFnYx219b7ph5oBklfYANighuOzCmtX/AF10Got9DzFaeDXa+J/h3rWlaxf6FZeHvEN5f2+rSWcMwgBhnjWPeAABu8wr8/XG05xWBqHhPxXpuq2Wlah4d1S1v77H2S2lt2Ek+TgbB354pRkpWsDhJXujMBpwNaHiHwz4l8OeSfEGg6jpQmJEX2qAx7yOuM9cZFej6V8GdTkjtvt0epiS88PSaparFBjfOD8tvyOTjaTjn5hScko83T/gN/oJRfNy9f8Agpfm0eVUlbbeEPFcevp4fk8OaomsSJ5i2Jt284rjO4L1xgHmqOq6XqOk6m+m6tY3FheRsBJBOhR0z6g000+oNNbopiivQvHehfD7wtq13oTf8Jbc6hBAjCYTWwgMjxhxxs3bQWGec8VJrXw3h0/4N2PjUX851OR45LqwdRiK3ld1ikHGeSmck4waTkkrlKnJ7ep5zRXofiDQfAHhyz0VNVPiy6vdQ0i31B2tJbZYkMq52gMhbAIqW18IeDNPtfDi+KNU1q1m8QWwu4bq38oW1lE7sieduUliNuW2kcU27Nrs7fNX0/Bi5f8AM83or0z4S/DOz8Za1r1je639nttPIt7W8tsNFc3LsViAJzlWxnjnBFcDZ6TqF5rkeiW9tI9/JcfZ1hVctvzgjHtz+VCab5UKScU5Pp/X9ejKNFej+PPhfq2m+NLnw34V0DxNqb2UKvcPLbhvMySPMQIBiMkEDPJwa5TTPB/ivVLOe807w5ql3bQO8c0sVuzLGy/eUnsRkZFEZKSuhyg4uzMOiupb4c+P1nht28F66ss27ykNm2X2/ex9KzNI0m4l8UwaJe6Zqk1x9oME1laIBdFhkFFDAjcCOhHY0XQnFrdGTRW2nhPxNNok+vW/h7VH0eEvvvBATGgU4bc3Tg8Gqmg6JrGv332HQ9Lu9SuthfybaIu20dTgduRTuFmZ9Fa+peF/Emmi6bUdB1G0FmEa5M0BXyQ5IQtnpkg49cVYk8M6nbaVK95oGtx3hmt1hfygINswJQMCN25+CmDgjNK6sFmYFFd14X+HmoT+Ir3RvFNlqeiTQ6TcahGkkOx38tSV4YfdJUj8DXJalpOq6ZDaS6npt1ZpeQie2M0ZUTRnoy56j3o5le39df8AJhZ2/ry/zRSorT8PeH9c8RXT2ug6Re6pPGm947WIuyrnGTjtV+08C+Nbu/urC18KaxNd2brHcwpasXhZl3AMOxI5HtTBJvY5e9fbAfU8VmDrXXWPgvxXresTaXp/hzVbqeylVL+OG2Zntstg7x/CeD19KZ4+8JNofxM1Hwdogu9SeG7W2tQUBmmYgYGFGCSTjikndpLqPkdm+xybUqd66w/DH4jGdIB4G8QGV08xU+xPkr6is3RfCXinWLC8vtJ8O6pfWtlkXU0FuzLCQMncR0wATRzLuLlfYwT1pBW5a+D/ABZe+Hn8RWXhvVLnSE3Fr2O3YwjBwfm6cHitT4peAtT8A6hptnqEdx/pthDdCWSIopdlBdFz/dJwfehySdhqLab7f8MccaQ0ppDTJG0tFAoAQ0gpxptAD+qkU2M84pV601vlagCWmvSqcih+lACD7tNPWlH3aaOtAA/3QKdH1FNf71Oj60AOPWgdaD1oFAAaQ9KWkNADT1pwpppRQArUlKelJQAhr034O/BfxB8TfD+t6xpN/a2semHy1jmUk3Eu3dsBB+Xgjk5615ka6fwb8QPF/g7TdT03w3rUtha6omy7RVU7uMZBIyrY43DBpSvbQqHLf3jlxyK92+Gtnb6v+zTrmhzRI893rE8lmzYyk0NqJRj0JCkceteE13/gz4hQ+HPC2laSNNlnmsfES6u77xski8ry2ix1yQTz05olHmi497fmtfluVSkozUn0v+T/AD2PRvFOk6Lp3wB8LeGtTnuLOCDxBbS6tNbweZKJJ7N5mwo+8wR0UZ6bR6VrfDb4a2WjeJvCviXRrDxNpsuoTahZLY60YjJIpsZWjlQxquAwPQiuJ0n42R2uqvqVxoUssreKW1oKsoCxwG2aARJ3DqGBU9BtFX9K+MnhnR7bT4dO0XxLczWuoXN/Pe39/HJcXUk9tJCWdgPvAspBHZT3rKfNKE9NWnp6pK35pf0zWHIpLXRfpfX77Fax+D+kyeI9R8OZ8QalqPhzTkudbisPLzPcPjbBa7l4C7hl23A4JAFcd8XfAo8E6rpvkLexWup2K3UVtflPtVq2drxS7QFJDDIIABBHFdKPitol9pcdj4g8P39099oi6Prk1vOiNcpEwa3mjyOJEwAd2QwFcB4luvDcmp2zeF9FuLGxt4o1Zb2fzZbmQcs8mPlGTxhQBjHGc1przrt/w/n6fLTuZNx5W1v/AMN/we3V9j0Q/DXw7qHw61rxJosHi2JdM05buLUr+KNLK9dWVZY0QKHUglgCWP3c1zXgXw14Yn8J3vizxldavFpcWpwabGNM2eYHdWdpG3q2VVR90YJPeuv8SfFzwxqtp4puP7D8QSav4g0kacJLm+jeCwUYbZAuMiIuMlT0wMY5ri/A/ivw/ZeGLzwv4t0nUtR0mbUYNRjWwuFik82NSjIxb+BlODjkY4Iqfeu/l+ev4fjsO0dPn+Wn4/1Y2vC/gfwX/ZWi3nibWdY2+ItUlsdLexVEEUSMEE8yurEgsy/KpBAzzW3a/CXwlaXPhXRNc1LXH1vX9Yu9NJtHiWCD7PcNE0mGQsc4HGeuawvCvxA8Lw6fpNp4i8MXtwugapJqGjpY3QVVV23CCUvlmRWVSCDuODk81JJ8WIrjxL4K1y+0md5/D+p3uoXixyKBcG4uPOwmfu46c0pKTkrbf8Nb9b/8MVeKj0v/AMP/AMD+rmronwr8Na1a6nrWiab411jSrXVTpMdvZyW/2kyKN0lwzGPaI8FQExuyetU9Z+GXhLwcdQl8baxrP2RtXl07Tp9NSM4VIg5llVgScF0UqpBzu5rA0Xxp4cuPCeo+FfF+kard6bLrB1axk0+eNJoJGBV0O8FSrLjtnOTViy8beCJdIn0LWfCOovottqkmoaRZWl+VEQdNrRSuxLMpKqxKkNnODihqVmvT1+zf9fl8hp03rbv+tv0/q53mn6H4f1T4beDodPuNc0m9HhzWrx7m0njj8/yvvpJhdzK5AGM/d4OetczJ8NvDsRl8LHUNVHjOHQhqzE7PsJfy/ONsF279wiI+fdgtniqvhb4naPpvhKx0290bUJb/AE/TdS023eCZBAYrteCwYbsq3vyKc/xQ0hoZde/sS/8A+Ezm0MaPJdm4X7HjZ5RnCff8wxALjO3POKqKacv67/htcqMoNxv/AFqv0v5mp4u+G/gyxTxPpej6hrr61oOjw6q0ty8Rtpkfyy8YVUDBgJRznGe1ePysUTaOuK9J1T4k2N94i8W6nHpN1HH4g0JdLijaVSYWUQ/Ox7j90eBzyK8wnbLmiPNfXt+N3+ljGfL0/rb/AIJGTTaUmm1ZmFOAoApTQAGgUlLQApNTQL3qFBmrKfKtAEpPGKfEeagzU0PSgB7n94DU7darE/NVsr8gPtQAyikFLQAUUUUAFFFFACGkpTSUAFKKSgUAOooooAQ0lKetJQAUlLSUAIetA6UlKOlAC0UlFAETCozUzCo2FADouoqftUEfWpW+7QBDMeagPWpJTzUVADhTqYKdQApY4qMtzT6YVyaAJoGyatDpVaBcVPmgB1QT1OOlV5zQBEelRN1qXtTCOaAO6+CsPipdfu9U8Ea3HY+IrC3860suTLqK5y8Ua9HIUbihzuxwK9n8N7rnV/D9x4o0Kw8PePdTh1a1nt1tls5b1JYD5UssQAwzSFlBI5wfevmOJH4KkqfUHFKxkDgs7lvUsc1NSPOrF058jufUngfw54l0jwT4X0N7abTtefR9f8uCUbJInfZtDA8gkEH8RWX4a/tLw74Ai0nVPOsvE+neC9bklhlyLi1geSIwI+eVP3yFPQH3r5w8yTOTJJn13Gl3NkkuxJ4JJPNTKnzKz7W/P/M0jW5Va3W/5f5H0Z4cuLiRfCyyzyOB8NdSADOT3f8AwH5Vs+LVebVvFHko8n2TxD4cu7gIM+VCsSBpD6KMjJ6Cvlre3ZmHGOvak8xufnfnr8x5q0rVHPu7/wDkzl/wBKt+75Lf1ZL9D668OW99pniXUvtEM1rP/wAJxqk8W9SpKtp0jI49iCCD3BFch8Lrnzfh34WRp8ave/8ACQWulTPJtZbuVE2AMejMSwHuwr513yE8yP8A99GtjwjrFvomsx317o1lrVsEdJLO7zsYMuMgjlGHUMOQRWcaVk1fpb8LFRxHLJO2zv8A1/X+Z6P8VNL13Rfgv8PtO8RQXFteRy3pS3nUrJBGWXajKeVPXg+tdz4fjvo9D07XbdJVs2+HdzbR3S/c81JJN6Z/vAHpXiHjHxUNftdM02y0mHR9J0yN1trSOdpjudsvI0j/ADMxOOT2AFYCu2Mb2x6bjihwcoyT6t/imv1uRzKM1KPRJfdKMv8A22x9N+GPs958KtKsBpn9taxeeEXjtrD7RJE95DHeFpIlaMhyQoBCjqAe1eU/F+71efWtEtda8P2+gz2emQwRWS3bzzJFuJTzi5Lq+D91uQMV58jsMYdhjpgnipNxY5Zix9Scmr5fe5vNv723+v8AVyOb3FHyt+CX6HtHxR1LVta+Kkngmx0vw+xv/sdpHcPo8LXI3xRjd523fxnOc5AFdR/bPgvxF8RfEfg/T/7aWfUNKfw/aLKYfsY+zD91sx8/LpkZ/vV847mzu3Nn1zzQCc5BIPrnmlKF1b1/r5a/eWqrTuvL8P8APQ9a+KviPUNGtfDGjjStAmH/AAi1kryXekQTzqShBAkdSwxjjnitn4fx/EGx0fw9pNna2vjbwNqDx3FxDJZfaLezO7Dxu7g+SycsegHXvXhhJPUk/U0CR1GFkcD0DECqtq33bf4t2JlJN9tLfke96/ceCvAfhnTrCO41owX+uya3ZPphi3PBDJst95l6rwSCOo5rifjFY2kHxah1bTVYadrxttYtc9Qs5DMPqH3V5wWJ6knHTJ6UhY92Jx056UqceRp3vb+v0Wvl5hVn7SEo91+N7/q/v8j6O8bafrmvHX9J8JedcanbeO2uruC2b96kRjRY5mA52K4bnoKi+JN9Bd6dG9jcxz20vxAYtJEQUldYkBYY4PJb86+dhI6kkSOCepDHJpPMOMbjjr1pQjytP0/Dl/8AkR1p+1cvO/483/yR798RtQvv7G+Kbfa5gT4utFyHI4Ctgf8Ajq/kKq3J/wCMzI/+w2n/AKJFeFmQ8/Mxz1560eYc7tzZ9c81EKXKoq+yt+EV/wC2/iXUrc/Tr+rf6n0DoFjfa74YhOuaXqGkWtrpdzHY+KtJvMQRW6ySs8F0oOwFjlCPvc89a4X4XW95q/w/8a+HtEjaXXLuOzmgt4s+dcwxSMZERepxlWwOePavOPNbbt3vt9NxxSByPusyn1BxWnLv5/53/r59yHU2t0/yt+W3bTsfS/jvTdc1TTvFXhwW8+oeJD4f0SSS1jBknlKEiQgDliCRnH1ro5/J0nX4I9RmhiFvf6DE0hcbFk+ySqp3dPvY5r5h8ZeKLjxNqNnfTW6Wj2unW9gBFITuWFdoYk9z3FYnmsf42P1aolT5k13af3Nf5BCah9zX3nvXwpsPEvhfx+T40tbiS2i0bU7i3026ny4iyxf92TlFdgSCQA3JGa5D426Pq994ruPFtrHdajomqWkWo2t2iFo4LdsKIyRwoRsJj6eteaGVicmRyfUsc1o6TrUmnWGq2scSyf2jai1Lsx/dJ5qSHaOmT5YH0JpuDun2Vvzf6r7n3BTWqezd/Pov0f3+R3vwe8P/ANs+HdfuBBrOtmCSFD4e06YoL0sG2yTbTuESNjJXkV6L8fJLqz8IeJQp+zs8mhZEUxccQydH6sAy/ezzivmxZGU/K7L9GIoaRipy7H6nNW1dp+af3NP8bBCainp0a+8+kPiVYa14gvNT0vwis0+rW3iyzvb+K2bEogNpEI5mxyUVw+T0BOa4fxAT/wANmRNuBP8Awk9ryOhO9Oa8VMkm8sJHDHqQxzSFm+9uOfXPNKjH2coy7W/BJfoDqXjJW3/zb/U9707UL6bTdDEl3Myy/FJ3dS5wzeYpyR+NdFf2Otat4u8H33hqSQWGheKNVfWpomGyxc3juZZuygwgjc3GOK+XmZsfebrnrSq7gHDuM9cMeaIR5YxXb/KK/T+rBOfPHlfW/wCLk/8A263y8z6OtbVvFGivcXmj6joukQ6berpHizR739xBZiSZ2guwDsBbOzB+Y5GetebftBQzyaz4c1dYZDp954esRbXO0+XKUhVXCnocHg+lecFnC7d7hf7u44/KomZjgFiQOgJ6VKp2tr/Wv+f59y5V+a+m6/y/yt/wwtFJmlFaGA2k70p60hoAcOlNNKvWhx3oAQdaJezUCnMMx0AJEeKXPFNi60d6ABjhaB0pvVqceBQA3+I1InWol61KlACmkFBoFABQaKKAGmgdKD0oFADqQ0ooNACUhpcV7n+zd8LfBPjzwd4s1TxRqj2t1pq4g2z+WLdNm7zmH8Qzxg8cUpSsrlRi5OyPCq3vAnhDxB4319dC8NWQu79onlCNIEG1RkkseBWCOle2/Amx1LRvhz4i8YaVd6Za6pdXlvpli19qUNmpRXWafa8rKC20IMA9GNVpZt/1fRfiStWkeL3UUltPLBOhSSJ2SRT1Ug4IrS8R6Bqnh3UYtP1aFIbiW2hukVZA4McqhkOR6gjjtXunxH8P6V4UvvH/AI9TSdG1o3Munz6VHcpHd2qx3ZZ5ZAvKsMoyK31IrS+LtxpOj2tz46/4RbRr+8ujo9jDbX9ss0FpCbMTMqK3AJztB7AVjGbtdra1/Ju3+aNpU0m7edvRf8MfPnijw/qfhnXZ9F1mBIb63CGREkDgblDD5hweCKzRXrHxutJtS/aTu7Gy0v7dJcXVlHFYs+0TZiixGW/hB6E9hzW58S9H0iX4U6xqMln4Pj1jTtXtY8eHrPy1tFmRi1vJMo2TleBuUtgg55que0FN/wBXaX6/1pclTtNxXT/Jv9P61PCZOKYMkgDvXtXwsg8N6t4OtdH0ex8Jal4pLXTX+m67Dsmvg5VIFtblhtjYAk7QwJOTisf4h/2V4P0PTfBq+FtImuLrSbe5m1KSP/TIrp5CzkSddoA2bM4xzVSdnb0/X/IiMOZXv/V0v1X6XOE8TaBqnhfW7jRdahSC+twhkRJA4G5Qy/MODwwrIb7tfT/xItdJ8X+MPHXh+80XSbV9N03TprfUo7ZRdCVmhRneXqy7XxtPHyiue1HQ/DWveIfG3gdPDOl6XaeGpYBp99awhLoqlxHA4mk+9L5gctk9GxilBuVkt2ayo6c19NPvaueE6Jpt5rGsWek6fGsl3ezLBAjMFDOxwASeByetN1SxuNM1O6028QJc2szwzKGDAOpIYZHB5FfSHhuz8P6h8QNf0e18J6XpQ8IeINP/ALMvLSBY5iou1gZJ3HMpcEtz3FeCfEf/AJKJ4k/7Ctz/AOjWqY1FOzWzV/y/zJ9laEpPo0vzv+SMKlUU0VLF1rQxJU43N6CqrnmrL8Qf7xqqetADe9KKKM0ALRSZooAWgcmgU5RQA9KkzTBThQA5etTIcCoRUqGgB461bhbIxVQVNEeRQA9uGpM1JIMruFRUAOpKKKAClpKKAA0lFFABRR3ooAdRRSHpQAlFFFABTTTqaaAEooooAKKKKADtTCKchyKU0AMT7wp7/dpAOaSXpQBXfrTKc3Wm96AFFOFNHSnUAKtPC01etSrQA5eBS0goHWgB/aq83Wpz0qvJ1oAYKciFjTV5OKvQR4FACxx4Wo7iPjNW1HFMkXIoA1vh3o97rOo6lDYx6U72+l3FzINQhMihETLFAOkmPunsa6y4+C+oW8Mpn8ZeGo57bTYtVu7djPvt7R8fvW/d4ONwyqkt0wDkZxfhPrGl6Bq+tz6rdi2judDvLWFijNuleMhF4B6nv0rqNe8Z+GbnxF4wuodUV4dQ8EwaZaN5T/vLlUtwY+V45R+TgcdazqOSk+XpG/z97T8vv8zSkote93/C0dfz/pGZc/BvULOx1DVNR8XeHrLSrKO1l+3SicpMlwu6Moixlz7gqCOTjAJqj/wqfWLXUdWh1zWtI0Ww0y4htzqV00jW9w8wzF5XlqzMGU7t2MAdSK9O1i78MeMPgzqUa+J7TToLaPRrY3dxBMYluY4XDRsFQv0LchSMgeuawPFvivwV440e88HyeIV0Sz064sl03UryCRku4YIfIkZljVmDkZZQRjGMkHihOWvk/wANNf69eho4Q93zV/nZ6ffp5dznI/hDqFil5deJfEOj6La2OrppcvnedI00jKjr5flI2QyOCD274q98RPh34fs/iB4gtbTxj4d0TSrK7jtoVufPZxIy/wCr2JGXOMZL42fMBuzxVv4r+PvDevaHOukXMjvH4rhu4YHjZXktYbKOES+g3MnTOeeldJP4t8Dv4j8Qa1pHi7Q9M1jVNTjuV1e50+4llt7J48SwQ/uzicOvORtIYYbriY8zSk/60X/B9PwZ7lmv63f/AAPX8VxT/BrVbN77+2PE+gaVFaaqulebOZnWWZ1DIV2Ix2sG6nGO+K7T4efDDQbIaLF4jbTrnVV8Xyabe2sscriVI4m/dD5dvPD5zgjHOeKofFvx14T1qC7Gla2l2Z/FEGoqPJkU+QIEUscqBkEEEflW7bfELwTdeNJdQk8SW1ra2fjM6vHJLBMftNu9v5ZKBUOCDjhscVEnNr+v7n+cvu8mVBU1N/P/ANv/AMo/f5o8wm+HGqN4jg0+K/04QXekyazFdAv5KW6hyVY7chgUK4x1xXOeErWbUvEulWNstsZ7m7iijW6TdEWZgAHXuvPI9K9T0vxFZt+zvqsjfJqSX8ug2dwwJVra6lSdxxzlQrnHYN71wOjW6eEPirYW+rXcJj0rVYTcXEQYptV1YsAQGxjnGM+1dEfjt0/p/k187nPNL2akt/6X5pnod74Z8KeF9H0jXdeuNHuLptU1SG/tY7WVo5WjRlSKNSu1Qr7cZIHzA54OOK8R+ArjQ9Ie6vNf0cajHawXc2k73W5jil+6QWUI5wQSqMSAelbXxN1/QNe8IImnaxA93beIdRuBbNFIHlgnkDJIp27cYHIJB56Vp6v4j0Gb4bXWmat4ssvFQWwiGj21xYSJqGn3OFUr5m3YI0UEcMxNZK9nLrob1VH2rjHbX89/6/EpfDvTbp/hXqmraN4LsfEmsR6zDABPpRvmjhMTlsKOQNwXmtDwnZane6J421B/hvpVx4isG0+ODTP7AYiBXaQORb9QSACT7Zrj9O1+1s/hDf6LDqUtvqk2twXKRRF0ZoVhdWbcOMZI4zTfDXiWCw+HPjGxm1a4h1bUJrBrTDv5kgjkcv8AOOmAR1NaVL+/b+7/AO23/W/zM6TSpxX+L/0qVv0t5WPTdE8P6Xe6j4am1bwTpdl4kuNM1OWfRFsSqSiKMm3la36qzMCNvU4965TRoddvvGnhnS/Fnwy0vRNNvNWgjeT/AIR1rIyjPMe9uoI6itXR/HPhbWdT0TxZrfiODTPETaPe6TqzSxTEu5hZILglFbrkA454ziuQ8MDSfDvjPw9rl/8AEzSNZtbLU4ZZoYPtzuiBvmfEsKjAHoc+gNKH8RX/AOBu/wBLEVmnQny76+vwr9blr4gf8JXZ2+rRXfws0vSNLWV4lv18MPbmNN2FKzHgE8YPvXmsIaaaOFfvSMFH1JxXZeMLHT531PUIfiloupRvK80dkrX++QFshQHhCZ+pA965C/SPTtT2Wmo22oLEVdLi3DiNjweN6q3B45FOjbTmNcTZ1Jcu12ex6jb6do/jmfwNo3wzTxNpekKtvrNxDp7XGoSuy/vJY5VBMWCTsHT5etcpYfDW71CSEnVrLRJNRvJ7bRrDVg8d3eGMkbSFUrG2cKS5UbuM1v3ereDda8d2/wARB42OhmZ473VdJEM5umuIwCUh2L5bq7KMb3XG45ror34qW3iSxsrjT/iBL4GNrf3sl3bNaNNLcRSzNMjxFUZfMG7bhmQd81EXJRXNv1/r128vIXutb+n3Pft592cD498KaXoPwx8H6pFdwDV797z7fAUlEhZJAu35lCgR7dpGeWYkZHNZ7+A7iHwxBrF94j0SxurnTjqdvptxI6zzWwfbvVtvlknBITdvIHAzxVnx3r+ma98NvDCLrYuNW026v1u7eeNxPKJ5vMWbIGzB5yN2QT0PWui8N+JtBh+Ho03xF4vsNe0saZJs0C+sJPtdpeBZFiFtKFKKm5w24tnA+7WnM+Vy8/w10X4flp0ajB1FHp/S1/rz1IPiF8P/AA/Y+JEtbHxdoWl6dbaJZ3U8915+WkkUchQm9y5JYbVO1cbsVRufhLqFnDrF5qHinQbLTNMhtZzqD+c8U8dyhaJ41RC5zgjBAPtjmuvPijwTNeS61Y+KNDs/EL6Hp9vYXuoWNxKunyRxeVOoCxnEhzlWAYcVX+MvjjwprXhfxBYaT4kOq3F3Do6QyPA8bzmBZFlZsqACMgnt83Gaym5J2j3/AA11/L/IEoPV9v6/r/hjP+JHwz0qz8UXKaRr+k6doem6VaXF9d3In227SRrt3YTc7SMSwCBjg84wawf+FX6nb3OoyarrekaZpNktu6atN5r212J+YvK2IWYsMkjHygHdivQJfiNocw1oaR40ttCvNd0rTWhvGt5XFjPaxhXgmHltw+WwyBxxXP6z4o0fxNomq+Dtd+Ij3jx3drf2eu39rIsErIhjkgCxqXCgOShKDODkLxVrmUrb/wDD6/d09L6g1CWvkvvstP8AP81ZlP4l+FtFtfjrYeFY1s9N06X7BFMYA3l5dF3sNoJ+Y5wQOpBp/i/4Y2reMfEBs/Emh6PoUOsnTbSa5WYIZ2bi3UKhbKDG5sbB13YrL+KvifQbv4yWuv6FetqWl2f2HZKI2QyCFU3DDAEH5a6jxrrHgXxV/aGizeNtPs7ceKJNcgvHtbgxTwTgB4sCPeJVA7rtOfvVNO9ot+f5r9L2E7csl10/KXX1tf8ApnN+C/hTfDxJZf8ACUahpOkRrrw0tLS+3sb+WMgyJHsVl24wN7ELlgM0a58O7DVPiBqdjaeJvDnh8XeuzafpenTmVpHIcKBtiRvKXLAAvtB5xxzXV6p478F+Otf0fUNU15PDcXh/X5rmJbm3kc3dlI6sCvlq2JQYwCGwMMDu6itPw/478DWniP8AtnTvFWmaE8niG4vNZuG0+aS81G1Eu+COJghUIQSGDbSOvai8m4XXR3+fL/we9uw+WC5reVv/ACb/AIHqeVXXwp8QW3iOy0aa905ftWnXGoNdB2aGCODeJg5AzlWQqcAjJGK4A19A3Xi3S5vg5441OB/tF7DrN1pel3yggNa3svnMoBwQNqHgjjdXg+q2sNnqEltb6hbajEmNtzbhxG+VBON6q3BOOQOQe3NOEm3r/V9fyaJqRSWn9W0/NMqGmNTv4qK0MhlKpwaQ0UAPccZplPU5GKYetACGnryMU2gdaAAqRTl6GlzmhaAIo+DQ3BNOb5SajHJoAcKGoppoAVetSLUa1IKAA0Ud6KACiiigBDSClNNoAeKWminigBMU5XkUMEkdAwwwViMj39aSkLKCMsBnpk0AIRWvqXiPVNQ8MaV4buHhXTdLeWS3jjjClnkILO5/ibgAHsOKyq6jVPCsNv8ADXSPGVnqElyLu+msLyBodotpUAZAGydwZDnkDB4pPbUcU29C7pfxS8VWOmWelsulX1ha2S2Itr2yWaOWFZPMjEgJ+Yo2Sp7ZPrVyf4xeM7rXL7Vr4aPfNfLAJrW509Xtt0H+qcR5wHXsap+JvBNvoPgzStVurnVZNV1Czivmt47EG1topZHWMSTbsq7Km4Lt5ziufuvDfiO0MYu/D2sW5liaaPzbGVN8ajLOMryoHJI4ApWSb7p/juN3aSfl/wAA0NV8beItV8ejxxc3Uaa4J45xNDGEUPGAFO36KM+vNa3if4neIte8M3fh24tNDs9Nu7oXk0Vhp6wbpwc+ZkH7x7nuBXJ2+lapMbdYdMvpTcoz24S3djMq/eZMD5gMHJGcYqCa1ulsftptZxa+Z5XnmM+XvxnbuxjdjnHXFHLGyVv6/pD55Nt31Z0/hj4keIvDul2un2MGkTixlllsLi7sVluLJpAN5hkJymSAfrzSL8RfE7+FW8OyS2UsLQG2N3JbBrvyDJ5hi83rs3c496wrTw34jvLqe1tPD+r3FxborzxRWMrvErDKllC5UEdCetQx6fqBgimWwu2jmlMMLiBsSSDgopxy3I4HPNNpS3EnJHQal8RPE19qev3881p5+vWkdnflbcAGNNu3YM/KfkXmpfEHxP8AFmtaRLp91NYwtcNA97eW1qI7q9aEYiM0o5cjAP1ANc8/h/xAtpcXraDqy2tuWE85spBHEQcEM2MLg8HPQ1teBfClhrWj674h1zVLnTdF0WOI3ElrbrPPJJK22NERmVeTnksAMUnaxSlUvZf10NK8+MXjW5ETGTS4ZlvLe9uJ4bJUlvZoP9W1wwP73Bwee4zXDavf3Gqatd6ndlTc3c7zylF2gu7Fjgdhk16HbfCsaxd3Fx4X1ibVtGj0CTWfOW1zcRlQQLaWJCwSUupGNxyuWGcYrz6TS9TiaVZtNvY2hiWaYPbuDHG2NrtkcKcjBPByKEop+f8AX+QNT5fJ/wBfr+JWXrU6fdrrPB/w/wBU1bStW1nVLfUtJ0ux0qTUIruWxfy7kggIis2AQxbqCcVjyeH9etobKa60LVYIr1gLV5LORVnJGQIyRhyRyMZp31t/XX/IiztzdP8Ahv8ANGZdnAVfQVUNdVB4P8S3Oo2NnJoOqwPqEwhtTNZyIJWzg7cjnHU46YpnxD8KzeEfGGp+Hpmlkaxm8rzJIjGZBgfMFPY84Pcc0XV0u/6W/wA0Fnr/AF/WxzFGK9J8f/C+Xwl8PPDniWXVDc32rOFubBYsfZCyeZGpbOSxUqSMDGawYvB+oal4kOl6DpPiK6hilgiuXn0tkltmfAPmIpYIAd2MkZAzxTWrsHK7J99TlcUuK7G+8FpH8YW+H9pqLzr/AGuNMW8aIKWJcJv2gn16Zrfk8AeDb7UPEui+HfFOuXGsaFaXV0Re6ZDDbTrbH94FkSZmGRkjK4PfFTzrlUuj1KVOTbj6L5v/AIY8wFLV+50PXLbTrfUrnRdSgsbkgQXMtpIsUuem1yMNntg0uqaDrulWqXWqaJqlhbu5RJbq0kiRmGcgMwAJ4PHtTuTZlAGnK3FX7vw94gs0tHu9B1a3W8IW1aWykQTk9AmV+fPtmuk034beJZvBev8Aii+0rVbC20mOJkWawkU3Bd9pxkDCqASW7cChySV2CTehx4NSKa6bwv4Mm1nw3/azXn2Z7rVINJ0uIpkXNxIRu3H+FEUgkjJ5HFbfiHwT4TtIfEdppHjC5n1nw6W+1W9/aR28VzsfZILdxIzOwPRWVSRSlJR3/rb/ADX3jUG1f+v60ZwSmpYzzXer8Mpf+FKD4if2oRcCZS2nNDgi2aUxLMGznlxjpjHOatJ4M8EaZpXhq48ReJtetbnXLNbvFrpcUsNurOU+ZmlVjjGThTxVX6edvna9vwYcjtf5nAoCVNRng13/AIi+H02ir4ptzqAn1Hw3dRrcwLHhXtn+7MrdepXK443Vwcy4O4VMZKSuglFx3I6KKKokKKKKACiig0AIKWkFLQAvakoooAKKKKACmmnUhU+lADaKXafSjB9KAEooooAhibipu1VYmq0vIoAKZMeKfUc3SgCu3Wk70p60negBRSjrTadQA9amSoB1qVTQA80q0zdT1oAH6VXbrU8nSq7UAOgGXrRjHFUrRfmq+OlAC0hpaKAK88eVNZ5G1iK1nGRVC6Ta24UATwavqcOiXGiQ3sqabczJPPbDG15EBCse+QCfzqkKSigd2OFOFMzS5oEPFPBqIGng0AbFx4g1q60zTtLn1GV7LTXL2cGFCxMSCWGByeByc1Be3l1qF9NfXs7z3M7l5ZX6ux6k1RU1KpotrcLk6Hin1Eh4qQUAIxqrK2asS8A1UagCJzURanTHFQg0ASZpwNRg0oNAEoalzUYNKDQA/NGabmjNADs0ZpuaM0AOzRTc0tAC5ok7Ug60O1AEZ60ucUoFNagDRvNe1e80Oz0O5v5H0yydnt7bChUZup4GSfck1mHpxQaYTzQAdDRS00g0AKeabSg0pFACKcGnSDjdTKkQ8YNAEdKKV1wfamigB3alBpB1oI5oAZN96minS9RTBQAtJ3oNAoActOFNFKKAF70tIKXvQAUUUo60AIaYakamGgBVp61GtPFADq91/Zs8XfC/w34N8W2fjq1hkvrtf9HEkBkaeLy8eUhx8rbsnPHUc8V4XRSkrqxUJcruIOgr1H4F2cXi611z4bXlwkUerJFeWjOcBJ4GyxB/hzEZB054ry+pIJpoJBLBNJDIM4eNyrDPXkc0/wCv6+Yk2ndH0r4C17TPEfiLxZqV26x6KnifQbeES4KLbxSSxxhs8AYUZ+pNT2HiDUdF8UxWWp+Ctd03TZ/FfkXOoaxq4uV3SpJC6wo0aHy2SQE7SygBfavmRJ50geCOeVIZCC8auQrkdCR0JHbPSrN9q2rXwi+36rqF35PMX2i6eTy/93cTjoOlZ+z111Wl/PSK/Hl/E2dZ620/p/5n1D4kj07wx4L1lbMot58PtMk0MSE4Mst5GhLJ6EMzmvMP2dbOHxhbax8O9Qu44beeW21eBpeQHt5AZAB/tRFgT7V5NcX19MJhNfXUgnYPMHmZvNYdGbJ+Yj1NbvgHxRD4Tm1HUIdPmn1WeyltLK4FwEjthKhR2ZNpLnaeMMuPemlJXk9Xb8Vr/wClakympWWyv+G35aHsV3q/ijxVoMeseBBdm+uPHU0l8lkSZUXCC13458oIHHPy1u+K9Ln17V9FXwva/bray+Is7XBs13R24YwtubHCqdrnPTivmXTNQ1HTTIdN1K9sjIoWQ21w8RcDoG2kZ79aba6tqliJUsNUv7RJf9atvcvGJP8Ae2kZ/GkqfK010t/7b/8AI/j5DlVurev4835c34Ht/wC0de30PguztI7ieKCbxVrRlRXKiTEw4YDqPY1yPwxt/FGj+DL3xl4PY6xMbw6bq2hGxNzG9syBklkRTuZS2V4AwRnNeb3N5eXKBbq8uZ1DM4EsrOAzfebk9T3Pel07U9S0yVpdM1K9sZHG1ntrh4iw9CVIzRTg4Rav/WgqlTnnzebf3ts+iLvQbbw74e8aXnhu0n0iTUbHRo9Q021mZv7KmnmLTxkryFVY+rfdDlSc5rY17Rp7XXviDqfiSF7XRtV1zSfD9o1z+7MltHOhfGR9zYn3uhwfSvl5dS1JTdFdSvVN3/x9EXDjz/8Af5+fqeuetS3uq6tqEQiv9V1C8jXGEuLl5FGOnDE9Mn86bjeV/wCumn4P5S8huqmrW/4e2/5P5H1TpUXiG31fxzP49W5svDuq+JrLSLW1lykGxbgFDGDwI/LRFJHBz9cP0fU9Wv8Ax49pqngHWtOtb3xJDJNc6nrCyxwPalm/0aExoQgTjcmVxjk18tXGr6xfRrFfavqN1GpBCT3UkijHThienarEusazdNDNdaxqU8sYKxPLdyO0anghSTkA98daUYNJa6r/AIH6q/8AwwOom3pv/wAH/P8AA+j/AALq2s+Jh4d1LVL+Se51Lx5cahByceTa2/KRjsDwMDqcda8q+H2jv44+K0914h85NOtZptU1lrjcTDbRsXdGzyM8IBx19q4SC/voRD5F9dxeQxaHy5mXymPUrg/KT3IpUvLwNOy3lyrXIInImYGUE5Ifn5ufXNOMOR3j02+5L9BSqcytLv8Aq3+p7/E2j/EnTLibRtQ1TUXl8dWF1Il9p6Wxto5crsTZK+5QiBc/L90VviTXtc+JPgTVfC/nLoE+qahquqXduWEckiXDh1mYcfLEqBVY9GOBXyot5fWbt9jvbq2ywY+TMyZI6HgjkUWmr6xa2zWtrq2o29uzFmhiunRCfUqDjNLkts9v8kvwsn6/eNVb35uv+ben3v733PTfgrM2sftEHX5U85La4vdVkJ5AEaSOpP4ha6Twdrdp4o+H9/qlnoOieHrhtdtLXxRLp0LobjTbiTkkszbF3ZDY+9kdMYrwe2nurVzJbXE8DMpVmikKEqeoJHY+lJFcXMMMsMNxNFFMAsyJIVWQA5AYDhgD601BJJdEl+ev3qyF7V3lLq2/y/Rts+pfEF5qmoeNtY0C48A6xZ2Gq6/Z6ebq+1gNaxiKZTG9rAYl4MafwFgA3JqWK4v7vxh4nj+IyOLHV/Gdja6Xa6g22N1hkc7owf8AlmE8sFhw24ckmvn3wN461Lw/4x0nxDqM1/rQ0su9tb3F65VHKFQQW3AYzngc4rndS1TUtSmjlv8AUb27aLPkme4eQxDOcLuJ29B09BSjBx5Uun/A/wDkfx7ot1t33/4P4a/gfTvw1h8RT6jfT/EI3ay3XiyK90m2u8q6NaLNLPKiEZWLy1VMjg8fWvOfFfiLxFq3wLutcvb6+uf+Eh8VzTSyLI5SFI4sCM44VTv4XjO3oa8ruNY1m7uEuLnWNSnnjQokst3I7op4Kgk5APcd6jjuLwWRsReXAtGfebcSt5Zb+9tzjPvikqb1v5fhb8+VfiEq93f1/X9WeopbvffCP4dWmm6la6bO/iK7U3c7lIoLj92Ud2AOMfLzg4/Ouxu7LxF42svEejfEjwZa2+u6bYCLTfECWbwSS3KyBVVn+5OZGbOVGTknp08bsPECx+Br/wAK3lkLqCa6jvLSXzNptZgCrnGDuVlOCOOgOarS67rk8UUU+uarNHEwaNJL2RlRh0KgtwR2I6Vbjdu/f9F/wSIT5Iq2/wDwXo/J6enTufSUNz4Lm+JEvw9Gsaosv9gnwotn9gT7IJAudwm83cT5oJB8vqce9Zltq+i+H9R+GejeMPC+kXEZ0hYnvbqB2nsphO6q/wB4AorjJUjkZ57V88rcXH2kXX2ib7Rv3+d5h37s53buuc9+tTT3d1dMrXV1cXDKCFMsrOQM5wMnjnmlyt25n1u/ult21k2Dq+60l6fhv32R7Fo2n61pfjv4m2niyVp5o9GvDfzyqR5zF18qQezNtI/KvHsbkwfSugtvFd1F4W1bSSLia91WSJbq/nuGkc28fIhAPOC2CTnsBiufBojFq1+iS+67/W3yFOald92399l+hDsNLsqVhSVZmR7KNlSUUAM2UbBTqKAG7BS7RS5ozQAbRRgUZpN1AC4oppb3pCwoAdSGm7xSFxQA4000hcU3dmgBaKTPvRQBQQ1bhORVMVZt2oAsYqKbpUwqOXpQBUbrSd6c/Wm0AFOpuadQA5acaatK1ACqeamSoFqdKAEl6VAetTyVCBzQBZtVq5Va2HFWaACiiigAqC4TcpqemsMigDJYbSRSZq1dR87hVWgAzSg0gGakWOgBoNKDUix08RigCNTUyGgRinqtAEiGpVqJRUi0ADjIqm64Jq9VadaAM+5qEGprocVAKAHinCmClFADxSim0ooAcDS00UtAC0UlFAC0UlKKAFo60lKKAG7v0pGNSog2c96jdCOlAEZpppT15pDQAhoziiigBwwaMYptOB7UAJxR0FKV9KTtQA8HIwaaVwaKcDQA3FLSmjtQBBL9+m0McsTSUAFLSCnUAKKUdKQUUAOFLQKKAEpV60hoHWgBxpjU89aa1ACCnimLT6AHClptKKAHUUlKKAFFIxpaY1ACGlFGKUdaABvlUmoKkmbtUfagBDTTSmlVGY8CgBFGTitS0hVUAYAmoLaEJ8zcmrkXFAFW4UJIwXilH3gvoKYzeZOT705epPvQBIKcKZThQBHNFvbNKkCgVIKcKAG+WuMYqOS3UjipqKAKBiwaQRjNWpl7ioaAAKBThSUooAUU8UwU4UASKakQ1CDUimgCdTUgNQKalU0ASVEWINSA0yYcbqAGljSbqZuppagCUsaTcfWoi1JuoAl3Ubqi3UZNAEm6k3UzJpKAHFqTdTTSUAO3UbqbRQA7NKDTKUGgB1FJuPpRQBTAOanhyDU/lD0pQntQAo6UknSnBaHHFAFJ/vUw9amkU5JqE0AAp4plOFAEo6UhpR92mjrQA4CpUqMVItACOCTgZpUhbP3W/KtfwmB/wkFp/vN/6Ca9DrvwuC+sQcuax5uMzD6tNR5b6X3PMIkYD7rflUu1v7rflXpVFdP9k/3/AMP+Ccn9tf3Px/4B5rtb+635UbW/ut+VelUUf2T/AH/w/wCCH9tf3Px/4B5rtb+635UbW/ut+VelUUf2T/f/AA/4If21/c/H/gHl06Ej7rflVMxNu+435V67RR/ZP9/8P+CH9tf3Px/4B5KIWx9xvyp6xt/db8q9Xoo/sn+/+H/BD+2v7n4/8A8rEbf3W/KnbD/db8q9Soo/sn+/+H/BD+2v7n4/8A8uCN/db8qdsb+635V6fRR/ZP8Af/D/AIIf21/c/H/gHmIVv7rflShW/ut+Vem0Uf2T/f8Aw/4If21/c/H/AIB5phv7rflTJY2K/db8q9Ooo/sn+/8Ah/wQ/tr+5+P/AADx+5RsH5G/KqgV8/cb/vk17XRR/ZP9/wDD/gh/bX9z8f8AgHiwVv7jf98mnBW/uN/3ya9noo/sn+/+H/BD+2v7n4/8A8ZCt/db8qXa391vyr2Wij+yf7/4f8EP7a/ufj/wDxva391vyNLtb+635V7HRR/ZP9/8P+CH9tf3Px/4B47tb+635UbW/ut+VexUUf2T/f8Aw/4If21/c/H/AIB47tb+635UbW/ut+VexUUf2T/f/D/gh/bX9z8f+AeO7W/ut+VORGLY2t+VewUUf2T/AH/w/wCCH9tf3Px/4B5JtbH3W/KkKt/cb8q9coo/sn+/+H/BD+2v7n4/8A8gaIt/A35VC8Tjorfka9loo/sn+/8Ah/wQ/tr+5+P/AADxja39xv8Avk0bG/uN+Rr2eij+yf7/AOH/AAQ/tr+5+P8AwDxja39xv++TSbW/ut+Ve0UUf2T/AH/w/wCCH9tf3Px/4B4wFb+435GlPP1r2deorx29/wCP64/66v8A+hGuTF4P6uk73ud2Cx31ptctrEO2kB5pwpGHcVxHeLUUzfw08HmoZPvmgBtFFFACilpBS0AFLSUCgB60tNFOzQAnOelOCt/cb/vk1q+DufFFh/10P/oJr1Su/C4L6xFy5rHm4zMPq01Hlvp3PFyrf3G/75NIyt/cb/vk17TRXT/ZP9/8P+Ccn9tf3Px/4B4sEb+43/fJpdrZ+43/AHya9ooo/sn+/wDh/wAEP7a/ufj/AMA8YCt/cb8jS7W/ut+VezUUf2T/AH/w/wCCH9tf3Px/4B41sb+635Uu1v7rflXslFH9k/3/AMP+CH9tf3Px/wCAeNlW/ut+Rpu1s/db8q9moo/sn+/+H/BD+2v7n4/8A8a2t/db8qXa3XY35V7JRR/ZP9/8P+CH9tf3Px/4B4mwcsTsb/vk0m1/7jf98mvbcmjJo/sn+/8Ah/wQ/tr+5+P/AADxq3gP3mRifpVlY27Rt+VeuUUf2T/f/D/gh/bX9z8f+AeTCKT+435VII3242t+Veq0Uf2T/f8Aw/4If21/c/H/AIB5SlsqniNvyNBt+OFYfhXq1FH9k/3/AMP+CH9tf3Px/wCAeSyQyRnBViD3xSBW/ut+Vet0Uf2T/f8Aw/4If21/c/H/AIB5Lhv7rflShW/ut+Ves0Uf2T/f/D/gh/bX9z8f+AeThW/ut+VLtb+635V6vRR/ZP8Af/D/AIIf21/c/H/gHk7IxH3W/Kq7xsD9xvyr2Cij+yf7/wCH/BD+2v7n4/8AAPHdrf3W/KlCt/db8q9hoo/sn+/+H/BD+2v7n4/8A8f2t/db8qXa391vyr1+ij+yf7/4f8EP7a/ufj/wDyIK391vypyhv7rflXrdFH9k/wB/8P8Agh/bX9z8f+AeUKG/ut+VSqG/ut+VepUUf2T/AH/w/wCCH9tf3Px/4B5iA391vyp20suCrflXplFH9k/3/wAP+CH9tf3Px/4B5NIjq5G1vypuH/ut+Rr1uij+yf7/AOH/AAQ/tr+5+P8AwDyTa391vypCDXrleaeKP+Rhvv8Arr/QVzYrBfV4qXNc7MFmH1mbjy2su5m0UGkzXAeiOopuaM0AOopM0ZoAWikJpCaAHUZpmaM0APzRTM0UAXhQajDgCkMlAElIVpEOafmgBhjqrPCeoq7kUMu4UAZRBFOFXJIQe1R+XigBi9KNtSAYFL2oAaBinCmk0CgDY8Jn/ioLT/eb/wBBNeiV5z4Sb/io7Mf7Tf8AoDV6NXvZX/Cfr+iPnM4/jR9P1YUUUV6R5AUUUUAFFFFABRRRQAUUUUAFFFFABRRRQAUUUUAFFFFABRRRQAUUUUAFFFFABRRRQAUUUUAFFFFABRRRQAUUUUAFFFFABRRRQAUUUUAKv3h9a8evv+P64/67P/6Ea9hX7w+teP3pBvbj/rs//oRryc12j8z28l+Kfy/Ug6GgGlpCK8U98R/ukiqx61PKcDFQmgBKKKKAFFLTRS0ALRRRQAop1MFLQBs+Df8AkabD/rof/QTXqleVeDD/AMVRp/8A10P/AKCa9Vr3cr/hP1/RHzmc/wAaPp+rCiiivTPICiiigAooooAKKKKACiiigAooooAKKKKACiiigAooooAKKKKACiiigAooooAKKKKACiiigAooooAKKKKACiiigAooooAKKKKACiiigArzPxUf+Kjvv+uv9BXpleYeKz/xUl//ANdf6CvMzX+HH1PYyb+LL0/VGeTSUmaSvCPoh2aM03NGaAHZozTc0UAPzSGm0UALmjNNNFADqKbRQBIXy1PWoY+tTg8UAPQ7etDyCoWakAzQBKkmTU6NUCJin9KAJiRionIppamE5oAGNITSHrSE0ALSnpUeacDQBq+Ef+Rms/8Aeb/0Bq9Jrzfwj/yMln/vN/6A1ekV72V/wn6/oj5zOP40fT9WFFFFekeQFFFFABRRRQAUUUUAFFFFABRRRQB6B8CdB0nX/F9xb6rax3pgspJ7a0kcKtxKMYU56jBJ/DNaPjyXwno+qaFqX/CIQ2epRrIuq6BMjpDxkKwfbhhnPzLkHArB+ENrot54kkh1TVptIuxAX027SfylS4H3dxweOvX0rq/jTqC/8IN4f0fWdb07XPEsEjyTXdm29RDyAC2Bkk49OnT182vf6zFa27a+fyt36rSx6+G5fqknZXV9dH2t5p9uj1ujQ8S3HhWPwd4bvLD4c6L9s8Ro8UYDEfZ3J2KVO3nkg9qd8ZPCXha18G3R8OabBBf6DcwQ37wp8zq8Y+Zz+IP1q34R/se/s/hkt5qlhFHpsVzc3CyXCDYyn5Acng5IP4U/w/468M+ML/xPoLaJZaJ/a9vKxvpLr/j4deEL7gADjB6+1ccnOEm4J+65N69FKy38k9j0V7OouWo0uZRS0W7jdvRfzNb6LXYrz2GjaP4R8HzWnwvtvEUupWEcl3cLC5KNhOWKqRk7iecdKz9at/Cfhb4szeHz4Q0/U7bUZbbYlw//AB5F/vKoAPHOce1a1z8QJPCNj8O1tdSiuLAacItTtopFftGMkDkMMkj8a4nxZp2n6P8AGaxmsdThu9Oub2C7in+0K4VWcEhmzxg5644ranGUqj5r2fN1etpfhbpbdHPiJwjT9y148nRaXjuu99nfZknxuuvDtjrd94X0fwfpumSWdwh+3QNiR125KlccDn17VL4+8I58CeDb3w94dnluLmyL3ktnau7O2FwXKg89awvjZcW918UNauLWeKeF5VKyRuGVvkHQjiuw8ceM9W0X4e+CYPDfiFrWT7ARdJbSozAgLgMOSD1rWmpxhQ5N21e7fZ7kz9lLEYhT+FJ2sl/MtjrLzwp4Z07VfEcsPguy1FrDRbS5gsRCfnlPmbgAATk4HY9K5XQ/7M13xjoGk3/wotvD9vNenzJXhkAmURv+7+ZFBGcH/gIrvrnVY7zXfEw0vxNpllqFzodnHbXcl2iqs2ZcnPPIzzwetcvo9v4osfGXh3UPFfxC0TWLGG+4jiv1cxsY3+c/KuB2znuK8+hOVnzPX1f4dPvOyvTjdci08lG2/Xr9xZtdD0DXNd17w9efDOHQrG1gnMWsJEyY2HhgWUDnrwTVDWLTSNB8OeGGsfhTbeInvdKinuLhIHJEhVc52o3JyTViy8WL4vn8Y+BNe1qNI5JZpNLvmuFRRtb5Yy3Qr0+oJrQ1ZPE134b8MQ+F/iBomira6VFDdwS6gikyhV9FbpgjrVJzi0pO23V2+F63336d0jSoqcuf2avZy2Ubr3lpbbbZvdN9jwfxXcR3XiC7mi0VNEUsB9gQECAgAEYIB6jPTvWWMZGenetnxta31n4ovodT1S21S83h5ru3l8yOVmAbIbAz15461jDk4HWvdpW9nG3b+tz5avf2sr93/Wmn3H0FdeCPC/xD+GNje+C447XUtOh8sRMQGZhy0ch9TyQ3v+XgV3bz2lzLa3ULwzxMUkjdcMrDqCDX0X8JPDtt8MfCF34x8U3j2811CP8ARg3Cr1Vcd5D+n514b4+8STeLPFV3rk1tFbGcgLGn8KjgZPc+prz8DOXtJwi7wWz8+3mermVOCpU6kly1GtUu3fyMGiiivUPFCiiigAooooAKKKKACiiigAooooAVeorybUIA15OV4Pmv/wChGvWR1FeWXf8Ax+T/APXV/wCZryc12j8z28l+Kfy/UzGDIcNxRVyRVYYIqpIvl8/w14p75XlOXphpWOWNJQAlLig0lABSigUUAFLRRQAUUUUAbHgz/kadP/66H/0E16tXlPgz/kadP/66H/0E16tXu5X/AAn6/oj5zOP40fT9WFFFFemeQFFFFABRRRQAUUUUAFFFFABRRRQAUUUUAFegeJtI0u3+CfhbWILGCPULq9njnuFX55FBkwCfbA/KvP69mtdCj8WfBPwzpdr4g0KwurS7nmlS+vBGdpeQDgAnPI6iuXFT5FCV9OZfkztwVP2jnFK75Xb70YXw+0jw/pfgHU/HniPTF1YRXAs7GxkIEckhAyzfn+G0nmttfCPh74jaFpOteGNNi0C5/tBbHUrWH5o0U8+YvTJA+mc0miabp03hDWfhbqXiHSINThukv7C8SbdaykoCV8zHGOQeO/GcVesNa0f4T+H9K0mPUrXWdTuNSS91E2T+ZHHCPlIVuMnGMdOhziuGpOTm3BvnuuXe1rL5W3+Z6FGnCNNRqJclnzbX5ru3nf4fIpXutfCjTvFV14TvvCNtFpdsHtX1bcWuPMUYLYAz1BGeue1cD8PLLTdQ+JGkWMkP2vTpr4JsnUfvI8nG4A46Yr2fw3b6Xo3izUfEmn+KPCs3hXU5WvrlLr5rteGJVFIyPmP19q8t8N6hp83x1t9Ugnij0+TWnmjkbCIIy7EHnGBgirws/iSv8Ot29/nsycXBXg3a3NpZLbpqt1byPTLL4deHdc8K+Lba10u0t9Si1a5h0+ZVwybMMsY9uCMehNedfEPRdO034beCry306G1v7uOb7ZIq4eRlIHze45rvtX8VQ6J4S1vUtN1G1e8h8WvcRxpMpaSPcM4AOSpGRmsj9o/WNF1jQvC1xotzbvE4mlMUbqWi3BThlB4Oc/rXPhp1vaRTvZtfhD9b/gdGIjh/YTslzJP5p1P0t9zPFq9q+Bmk+CfFfhDU/CuoQ+Vrc7GXzmxvIH3WjP8As9x7/l4rXr37PfgGfVdSj8X6hM1pplhIWiZX2maRevPZB3z16etehj2lQbcrW29TzcrUniFFR5r737dTz7xx4X1Twhr82kapH8y8xSgfJMnZlP8AnBrCr1D4/eP7XxdrMWnaXHG2nae7bLnHzTOeCR6L6evWvL62w06k6UZVFZnPi4UqdaUaTvEKKKK3OYKKKKACiiigAooooAKKKKACiiigAooooAK8v8V/8jLf/wDXX+gr1CvMvF0ZHiG9fsZP6CvMzX+HH1PYyb+LL0/VGTRTaK8I+iHUU2igB1FNooAdRSUZoAWkNFJQAuaKSigBy8U4txTM0ooAcOalQios0BqALanimSNUavSO2aAAtQGphozQA4mkam5ooAWlpMU4CgDW8H/8jHZ/7zf+gNXpNeceEBjxFZ/7zf8AoDV6PXvZX/Cfr+iPnM4/jR9P1YUUUV6R5AUUUUAFFFFABRRRQAUUUUAFFFFAAeRg80gAHQAfSlooAQqp/hH5UEAjBAIpaKAEAA6ACgAAYAGKWigAHAwOKQADOAOaWigBNq4+6PypNi/3V/KnUUAIQCMEDHpSbE/ur+VOooAAMDA4FFFFAG1r/irXdd03T9O1S/knttPj2QIT+repxxmsWiipjFRVoouc5Td5O7CiiiqICiiigAooooAKKKKACiiigAooooAUdRXll5/x+T/9dX/ma9THUV5Vef8AH5P/ANdX/wDQjXk5rtH5nt5L8U/l+pExqpfN+7A9TVlqpXrZcD0rxT3yvQKKKAFNJRSigAoozSUAKKWm0tAC0UUUAa/gv/kadP8A+uh/9BNer15R4L/5GnT/AProf/QTXq9e7lf8J+v6I+czj+NH0/VhRRRXpnkBRRRQAUUUUAFFFFABRRRQAUUUUAFFFFABSFVJyVBP0paKAE2rjG0Y9MUAAdAB9KWigBNq5ztGfXFKeRRRQAmBnOBQAAeABS0UAFben+Kte0/w1eeHbTUJItOvGDSxg/mAewPf1xWJRUyipbouM5Qd4uwUUUVRAUUUUAFFFFABRRRQAUUUUAFFFFABRRRQAUUUUAFcB4kjWTWrxT/z0/oK7+uA8Qn/AInt5/10/oK8zNf4cfU9jJv4svT9UYE1rIjHaMioGDL1GK2Qc02WFJByK8I+iMijNWJrUpkiqx4NAC0UlFAC0UlFAC0UcjrSZoAWikooABTs0zNGaAH5ozTM0CgCQGnZqMUuaAHE0lJmloAKcKQCngUAKBTlFJThQBreEv8AkYrP/eb/ANANejYPoa8lSSSNg0bMjDoynBH41Kb7Ue1/d/8Af5v8a9DCY1UIOLV9TzMbl8sTNSUraHquD6GjB9DXlIvdS/5/7z/v83+NON7qWOL+7/7/ADf411f2rH+U4/7Fn/OvuPVMH0NGD6GvKvtmp/8AP/d/9/m/xoF1qf8A0ELv/v8AN/jR/asf5Q/sWX8/4HquD6GjB9DXlf2rUv8AoI3f/f5v8acLnUv+ghd/9/m/xo/tWP8AKH9iy/n/AAPUsH0NGD6GvJbm/wBRVtv9o3Y/7bt/jUa3+pY/5CV5/wB/2/xo/tWP8of2LP8AnR69g+howfQ15IL/AFL/AKCN5/3+b/Gmz6jqKrxqN5n/AK7t/jR/asf5Q/sWf86+49dwfQ0YPoa8ZGpan/0E73/v+3+NOGpan/0Er3/v+3+NH9qx/lD+xZ/zo9kwfQ0YPoa8c/tLU/8AoJXv/f8Ab/Gj+0tT/wCgle/9/wBv8aP7Vj/KH9iz/nR7Hg+howfQ144NR1P/AKCV7/3/AG/xpRqOpf8AQSvf+/7f40f2rH+UP7Fn/Oj2LB9DRg+hrx7+0NS/6CV5/wB/2/xo/tDUv+glef8Af9v8aP7Vj/KH9iz/AJ0ew4PoaMH0NePf2hqX/QSvP+/7f40f2hqX/QSvP+/7f40f2rH+UP7Fn/Oj2HB9DRg+hrx7+0dS/wCgle/9/wBv8aP7R1L/AKCV5/3/AG/xo/tWP8of2LP+dfcew4PoaMH0NePf2hqX/QSvP+/7f40f2hqX/QSvP+/7f40f2rH+UP7Fn/Oj2HB9DRg+hrx7+0NS/wCglef9/wBv8aX+0NS/6CV5/wB/2/xo/tWP8of2LP8AnR7Bg+howfQ14+NQ1L/oJXn/AH/b/Gj+0dS/6CV5/wB/2/xo/tWP8of2LP8AnR7Bg+howfQ15B/aGpf9BK8/7/t/jSx3+pFv+Qlef9/2/wAaP7Vj/KH9iz/nR69g+howfQ15Kb7Uf+gjef8Af9v8aT7fqX/QRvP+/wC3+NH9qx/lD+xZ/wA6+49bwfQ0YPoa8j+36l/0Erz/AL/t/jSfb9S/6CV5/wB/2/xo/tWP8of2LP8AnR67g+howfQ15H9u1L/oJXn/AH/b/Gl+3al/0Erz/v8At/jR/asf5Q/sWf8AOvuPW8H0NGD6GvJft2o/9BG7/wC/7f404X2of9BG7/7/ALf40f2rH+UP7Fn/ADr7j1jB9DRg+hrykX2of9BC7/7/ALf40fbtQ/6CF3/3+b/Gj+1Y/wAof2LP+dHqwByODXlN6f8ATJ/+ur/zNH27UP8AoIXf/f5v8agZu+ST6muPGYtYhJJWsd2BwLwzk273EY8VnzNukJq3M21CapGuE9ESiiigAooooAKKKKAClFJRQA6ikFLQBr+C/wDkabD/AK6H/wBBNesYPoa8SjeSN1kikaNweGU4I/GrH9pan/0Er3/v+3+NehhMaqEHFq55mNy94makpW0PZcH0NGD6GvGv7S1P/oJXv/f9v8aUalqf/QSvf+/7f411f2rH+U4/7Fn/ADo9kwfQ0YPoa8c/tLU/+gle/wDf9v8AGj+0dT/6CV7/AN/2/wAaP7Vj/KH9iz/nR7Hg+howfQ145/aWp/8AQSvf+/7f40f2lqf/AEEr3/v+3+NH9qx/lD+xZ/zo9jwfQ0YPoa8b/tLVP+gle/8Af9v8aa2pan/0Er3/AL/t/jR/asf5Q/sWf86PZsH0NGD6GvGBqOqE4/tO9/7/ALf41ZW+1IAf8TK8/wC/7f40f2rH+UP7Fn/Oj17B9DRg+hryQX2pf9BG8/7/ALf40v27Uf8AoI3f/f8Ab/Gj+1Y/yh/Ys/519x61g+howfQ15N9u1H/oI3f/AH/b/GlF9qP/AEEbv/v+3+NH9qx/lD+xZ/zr7j1jB9DRg+hryf7dqGf+Qjef9/2/xpft2o/9BG7/AO/7f40f2rH+UP7Fn/OvuPV8H0NGD6GvKPt2of8AQRu/+/7f406O+1AtzqF3/wB/m/xo/tWP8of2LP8AnX3HquD6GjB9DXmgur7H/H/df9/m/wAaPtV9/wA/91/3+b/Gj+1Y/wAof2LL+f8AA9LwfQ0YPoa81F3ff8/91/3+b/Gh7u+Cn/T7r/v83+NH9qx/lD+xZfzo9KwfQ0YPoa8sOo33/QQu/wDv83+NNOpX3/P/AHf/AH+b/Gj+1Y/yh/Ys/wCf8D1XB9DRg+hryc6nqH/P/d/9/m/xpP7T1D/oIXf/AH+b/Gj+1Y/yh/Ys/wCdfces4PoaMH0NeSnUtQ/6CF3/AN/m/wAaadS1H/oI3f8A3+b/ABo/tWP8of2LP+dfceuYPoaMH0NeRf2lqP8A0Ebv/v8At/jTTqWo/wDQRvP+/wC3+NH9qx/lD+xZ/wA6+49fwfQ0YPoa8fOpal/0Erz/AL/t/jTDqWp/9BK8/wC/7f40f2rH+UP7Fn/OvuPY8H0NGD6GvIodQ1Fl51G8z/13b/Gnm+1H/oI3f/f5v8aP7Vj/ACh/Ys/519x61g+howfQ15Ib7Uv+gjef9/2/xpDf6l/0Erz/AL/t/jR/asf5Q/sWf86+49cwfQ0YPoa8i/tDUv8AoJXn/f8Ab/Gk/tDUv+gjef8Af9v8aP7Vj/KH9iz/AJ19x69g+howfQ15Gt/qOf8AkJXn/f5v8alW+1D/AKCN3/3+b/Gj+1Y/yh/Ys/519x6vg+hrz7xF/wAh68/66f0FZq31/wD9BC7/AO/zf40nmOzFnZnYnlmOSa5cXjViIqKVjswOAeGm5OV7omFOFRBqcGrzz0x5wRyKrXForjcvBqwGpQaAMeWNozg0ytiaFJF5FZtxbtG3tQBDU0O2PEjDJPQVHGu5vYdTSu25/QCgCS7ZWCkDFQU52zgDoKZQAtFFFADKM03NGaAHUtMBpyqTQAu6nA0gjNOEZoAKdSiKnCGgBoNTRDJ5pFgqVE2DmgB6ovpUgRajEiil85aAJNi+lARfSmeevrR9oWgCTYtLtX0psUiv0qYCgCPaPSl2+1PooAZt9qXbTqRjxQBk3n+vNMXpRcHMrH3pBQA9ahuWy+KlB5qtIcuaAG0opKBQA7NLTaUUALQKKKAFpe1IKKAF7UUUlAC0GkooAWikooAdRSCigBaKKKACpYelRVNH92gBxpppTTe9ABRRR3oAWlpKcBQACnCgUooAUUtJQaAAmmE0MaY7YFAENy3IWoKVm3MTSUAJRSmkoAKKKKACiiigAooooAKUUlKKAFFLQtFABSikooAUdaWm96WgANGaMH0pQjHtQA003rUwiJ61KkYX60AMhj2/MetS06g0AIKUUUtACilPSkHSigAFLQKKAENKtJinCgCzC3GDTpFYn5WqGE81ZBoAjAkHao7uXZDzwTxVkGo7mJZoip69jQBlGSmmSonDKxU9QcU3mgCYyUhkPrUWDTgpoAdvNJuNKENLtoAbuNJk1KsftThH7UAQ80YNT+X7UpTAoAjg+9irJqqnyyA1dK5QMKAIj0ppp5phoAYaUUU4CgBVqVaatOFADxTwaiBpc0ATA04NUINOBoAmDGnqahFOBoAmBodVZTupq5plysjJiOgDPuCFcxx+tRvwNuDmrVrayedukXgVbkSMnG3JoAx6K1haxHrHj8aguLIYzHnPpQBQop5jfP3TRQBWooooAcnWrEVFFAE6gYqQKKKKAFCinYFFFAD1FK/SiigCFqYnWiigCZEU9qkMa7DxRRQBWsj++Ze2a0KKKAEooooAKjlP7s/SiigDIf7x+tFFFAAOtQP940UUAJRRRQAoooooAUUtFFABS0UUAFFFFABRRRQAUUUUAFFFFACigdaKKAA1YX7ooooAKaetFFAAaB0oooAdSiiigBRTqKKAFoNFFAEbVWuCcUUUAQUo6UUUABpKKKACiiigAooooAKKKKACiiigBwooooADThRRQA9VFTJGvpRRQBJgelIaKKAE9aTvRRQApoNFFAC96O9FFADjSiiigAooooAKUUUUAPj61ZTpRRQA6j0oooAyLsD7S/1qICiigBwAp6gUUUAPwMUmKKKAHrT6KKACkbpRRQBUk61ft/8AV/hRRQAyQYJqJqKKAEpRRRQA8UtFFAAKcOtFFACjvTloooAeKfH3oooAe1KpoooAeabuNFFAChjS9RRRQAmB6CiiigD/2Q==">
            <a:extLst>
              <a:ext uri="{FF2B5EF4-FFF2-40B4-BE49-F238E27FC236}">
                <a16:creationId xmlns:a16="http://schemas.microsoft.com/office/drawing/2014/main" id="{74AF2F93-7BF3-4134-BAE6-9D835BD95AB8}"/>
              </a:ext>
            </a:extLst>
          </p:cNvPr>
          <p:cNvSpPr/>
          <p:nvPr/>
        </p:nvSpPr>
        <p:spPr>
          <a:xfrm>
            <a:off x="21272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4F37-5DFD-4D25-8ECD-7FD811DDE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FAFSA on the web 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IWA+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y4wR8xXOT/ekP+FL13Zc/N99x1b/AGV9qQ/xHdns7+v+yK4L4z+P7rwBpdnf29hDeyTz+QyM5TyxtLDBAPp6d6qMW3ZClJRV2d9zkHCqw4Ufwxj/ABpOOMZbByqt3P8Aeavm8ftI6lhR/wAIraYXoPtbYz6/doP7SWpkYPhe1OTk/wCltz9flrX6vU7GX1in3PpA9GyzEH77D70nsPal5zktsOMfL0Qeg96+b/8AhpPVMs3/AAi9qGIxn7W3A9B8tA/aS1NcbfC1oAo4H2tuPf7vWj6vU7B9Yp9z6P8ATCgY+4h6L7t70cYIO4qT8396U/4V83/8NI6ltC/8IraEZyR9rb5j7/LQf2ktU+b/AIpe1y3U/a2zj0+7R9Xqdg+sU+59I/3svkn78g7/AOytHORgAEfdX+GMep96+b/+Gk9T3bh4WtAcYXF23yj2+Wk/4aR1LCj/AIRW0wOcfa25Pqflo+r1OwfWKfc+kOMfxOAchW/iP95vag/xZYnd99x1f2X2r5vP7SWpkEN4XtTk5b/S259vu9KU/tJaoWLf8IvagkYB+1t8o9B8tH1ep2D6xT7n0hz/AHthxj5eiD0+tIO2FHH3EPQf7TV84D9pLU1xt8LWgA6D7W3X1+71pP8AhpHUtoX/AIRa1Izk/wClt8x9/lo+r1OwfWKfc+kOMEEsQfvN/FIfQe1LzkndyfvOPT+6tfN5/aS1Qlm/4Re13Nxn7W2QPQfLR/w0lqe7d/wi1pkDC/6W3y/T5aPq9TsH1in3PpD+7hQCPuKeie596Tjp8zjOQp/jb+8favm//hpHUsBf+EVtNoOSPtbcn3+Wg/tJamQQfC9qdxy3+ltz7fd6UfV6nYPrFPufSJ75YnP33HVv9laPQ7thAwAOkY/xr5v/AOGktT3Fv+EWtQcYB+1t8o9vloH7SWpjbjwtaAL0H2tuvr92j6vU7B9Yp9z6PHQAJwOUjP8A6E1HrliQfvN3c+g9q+b/APhpHUtu3/hFrUjOW/0tvm+vy0p/aS1TLN/wi9rk8Z+1twPQfLR9Xqdg+sU+59Ic5J3YJGGf+6P7q+9A424UDb9xD0T/AGm96+b/APhpPU9wb/hFrTgYX/S24+ny0n/DSOpbQv8AwitoQDkj7W3zH3+Wj6vU7B9Yp9z6Q46ZaQZzg/xn1PtS9zluT95x3/2Vr5uP7SWqEHPhe15PP+ltz7fd6Uv/AA0nqe7d/wAItaA4wP8AS2+X6fLR9Xqdg+sU+59IenPlkDCgdIx6n3NJxgALwD8qHuf7zV84L+0lqS7QPC1phecfa25PqflpP+GkdS27f+EWtTk5b/S2+b6/LR9Xqdg+sU+59IeuWJz95h1f2X2pec53YOMF/wC4P7q+9fN//DSWp5Lf8Iva5IwD9rbge3y0D9pLUwwb/hFbT5Rhf9Lbj3+71o+r1OwfWKfc+j+wAXAH3EPb/aag4wRlnBOSP75/wr5v/wCGkdS2hf8AhFrUjOT/AKW3zH3+WlP7SWqEHPhe156/6W3T0+7R9Xqdg+sU+59Ic5J38nhnHp/dWgdufLx90dkHqfevm/8A4aT1PduHha0BAwv+lt8v0+WkX9pLUlCgeFrTA5/4+25Pqflo+r1OwfWKfc+kOMAbSVByqHqx/vNR/eyx5++46t/srXzf/wANI6ntI/4Re1OTlj9rbJ+vy0v/AA0lqe4t/wAIvag4wP8AS2+Ue3y0fV6nYPrFPufSHOc7sNjG7tGP7o96TsAF4H3UP/oTV84D9pLUsqf+EVtPlHyj7W3Hv93rSf8ADSOpbdv/AAi1qRnJ/wBLb5vr8tH1ep2D6xT7n0gcHILNICckf89D/hS85JLDcRhnHQD+6tfN5/aS1Qhv+KXtef8Ap7bp6fdo/wCGk9T3Bh4WtBgYUfa2wv0+Wj6vU7B9Yp9z6Q6Yx8mPuj+57n3pOMY2krnIU9XPqfavm8ftJakAAPC1pgHJ/wBLbk+/y0f8NJangg+F7X5j8x+1tk+33aPq9TsH1in3PpHuctkn77jv/srRznIODjG49Ix6D3r5vP7Sep7i3/CLWgOMD/S2+Ue3y0D9pLUsr/xStp8vQfa249/u0fV6nYPrFPufR/GANuQD8qHuf7zUHBzuZnBOWx/y0PoPYV83/wDDSOpbdv8Awi1ryct/pbfN9flpT+0lqh3f8UvajPHF23A9B8tH1ep2D6xT7n0hznO4biMFh0Uei0Dtj5MfdX+7/tNXzf8A8NJankEeFbQYGFH2tsD/AMdpB+0lqQAH/CLWmM5P+ltyff5aPq9TsH1in3PpDjGNrFc52n70h9T7Up6kluT95x6f3Vr5uP7SWpkMP+EXtcsfmP2tsn2+70pf+GktT3bv+EWtAQML/pbfL9Plo+r1OwfWKfc+kOcgg4IGAT0jH+NJxgDaSoOVQ9WP95vavnD/AIaS1PK/8UtaEL0H2tuvr92k/wCGktT2lT4XtTk5Y/a2y31+Wj6vU7B9Yp9z6RPOdzM+fvY/jPoPajnOdwDYwWHRB6D3r5vP7SWqHP8AxS9qMjHF23A9B8tH/DSWpZB/4RW0+UfKPtbYH/jtH1ep2D6xT7n0eOANvyY+4p7f7TUcbcYYrnOP4pD6n2r5vH7SWpAAf8ItannJzdt8x9/lo/4aS1PDf8Uva5bqftbZPt92j6vU7B9Yp9z6R5yTu5I+Zx2H91aBwQVOCBhS3SMf4183/wDDSWp7t3/CLWnAwv8ApbfL9PlpB+0lqXy58K2hC9AbtsZ9fu0fV6nYPrFPufSGBjAUlc5Cnq5/vN7Up5zuZmz97b/F7D2r5u/4aR1Mgg+F7U7jlj9rbJ/8dpT+0lqnP/FL2oyMDF23A9vlo+r1OwfWKfc+kOc5yqtjG7tGPQe9IOAMfIB91T1z/eavnAftJakCv/FK2mF+6PtbYB9fu0g/aS1IDH/CLWp5y2btvm+vy0fV6nYPrFPufSHGCPmZScn+9If8KXnJO4BiMFx0Uei+9fNx/aS1P5v+KXtct1P2ts49Pu0v/DSWpbgR4VtBgYUfa2wv/jtH1ep2D6xT7n0gOCNvBHC7ukY9T70nGMbSVznaern1PtXzf/w0lqXy/wDFLWhC84N23J9T8tB/aS1PB/4pe1+Y/MftbZPt92j6vU7B9Yp9z6RPOdzk5+9t/i/2Vo5yGyobGAf4Yh6D3r5v/wCGktU5x4XtRxgYu24Ht8tA/aS1L5f+KVtML0H2tsZ9fu9aPq9TsH1in3Po8cAYyoByqnqT/eajjBHzMp6/3pD/AIV83j9pLU8Y/wCEXteTkn7W3P1+Wg/tJap83/FL2uW6n7W2cen3aPq9TsH1in3PpHnOdwDYwXHRB6L70g7beo+6G6IPU+9fOH/DSWpZU/8ACK2nyjCj7W2B7/dpP+GktS+UHwtakA5wbtuT6n5aPq9TsH1in3PpDjGMMVznH8Uh9T7Up5zucnP3tvf/AGVr5uP7SWpkN/xS9rlup+1tk+33aX/hpLU+ceF7UcYGLtvlHt8tH1ep2D6xT7n0hzkH5QwGB/djH+NIOgAyBnIB6sf7ze1fN4/aS1L5f+KVtML0H2tsZ9fu0f8ADSWp4P8AxS9qcnLH7W3P/jtH1ep2D6xT7n0hwQQSzKeWP8Up9B7UvO7OQGxjcPuxj0HvXzef2ktUyx/4Re13Nxn7W2QPQfLR/wANJallceFbTCj5R9rbA9/u0fV6nYPrFPufSA7becfdDdE9z70mBgj5mUnJH8Up/wAK+b/+GktTwAfC1qQDkg3bcn3+Wg/tJaoQ3/FL2uW6n7W2cen3aPq9TsH1in3PpE853Ocn723pj+6tAzkH5Qw+7/djH+NfN/8Aw0nqfbwtaDjAxdt8v0+WkH7SWpfKP+EVtML0H2tsZ9fu0fV6nYPrFPufSHGMDO3OQD1c/wB4+1HY5YsD95h1kPoPavm//hpLU8H/AIpe1O45Y/a2yfb7vSlP7SWqZZv+EXtcnjP2tuB6D5aPq9TsH1in3PpDJznKhsYz/DGPb3pOmNuTj7gbov8AtNXzf/w0lqWV/wCKVtML0H2tsD3+7R/w0lqWAG8LWpGckG7b5j7/AC0fV6nYPrFPufSHGCPmZScn+9Kf8KU9TucgkYJXoB/dFfNx/aS1Q7j/AMIva5bqftbZx6fdpf8AhpLUx08LWgwMDF23H/jtH1ep2D6xT7n0hzkEBQR90H7sY9T70nGMfNtznn70h9T7V83j9pHUsKP+EVtMA5x9rbBPqflo/wCGktT+bPhe1JY/MftbZPt93pR9Xqdg+sU+59IHvliQfvMOr+w9qX5sg/KrAYH92Mf4183/APDSWp5Lf8Iva5Ixn7W3A9vlpB+0lqQ2/wDFK2mF6D7W2M+v3aPq9TsH1in3PpD025OPuq3b/aajAweWIP3j/FIf8K+b/wDhpLUyMHwvakZyc3bfMff5aU/tJaplj/wi9rlu/wBrbp6fdo+r1OwfWKfc+kD1+Z9pxg7eij+6Pej0woBX7in7sY9T7183j9pLUxjb4WtBgYAF23Hv93rSf8NI6lhV/wCEVtNoOcfa25Pqflo+r1OwfWKfc+kOMEfNtzn/AGpD6/Sl9csTn7zjq3+ytfN3/DSWp/N/xS9rlup+1tn6fdpf+GktU3Fv+EXtc4wD9rb5R7fLR9Xqdg+sU+59Ic5B+VWAwo/hiH+NJxxjLYOVVvX+81fN4/aS1L5R/wAIrabV6D7W2M+v3aD+0lqZGG8L2pGcn/S2+b6/LR9Xqdg+sU+59IeuSxB+83eT2HtSnrkvtOMHb0Rf7o9zXzef2ktUyx/4Re1yRjP2tuB6D5aB+0lqYxt8LWg2jCj7W3Hv93rR9Xqdg+sU+59H+mFAx9xD0T3b3o4wR8xUnn+9If8ACvm8ftI6ltC/8IraYByR9rbk+/y0H9pLVPm/4pe1y3U/a2zj0+7R9Xqdg+sU+59I9zlz8333HU/7K0c5GAqkfdH8MY9T7183/wDDSep7i3/CLWgOMKftbfL9PlpB+0jqWFH/AAitphecfa25Pqflo+r1OwfWKfc+kOOgy4ByFbuf7x9qD/FlmIP32HV/Zfavm8/tJamQQfC9qcnJ/wBLbn/x2lP7SeqZZv8AhF7UEjAP2tuB6D5aPq9TsH1in3PpDnOS2w4x8vRB6D3pPTCgY+4h6L/tNXzgP2ktTXbt8LWgCjgfa24Pr93rSf8ADSOpbQv/AAitoRnJH2tvmPv8tH1ep2D6xT7n0gcYIO4qfvEfekPoPal7kl+T9+Qf+grXzcf2ktUJY/8ACL2uW4z9rbIHoPlpf+GktT3bv+EWtAQML/pbfL9Plo+r1OwfWKfc+j/TCgEfdU9E9z70cYx80gzkKf4j/ePtXzf/AMNI6lgL/wAIraYBzj7W3J9T8tB/aS1NgQ3he1OTk/6W3Pt93pR9Xqdg+sU+59I/3ssTu++46t/sr7Uc8fNsOMDHRB/jXzef2ktT3Fv+EXtQcYH+lt8o9vloX9pLU1248LWgC9B9rbr6/d60fV6nYPrFPufSHYYTgfdQ+v8AeakP8WWYg/fb+KQ+g9q+b/8AhpHUtu3/AIRa1Izlv9Lb5vr8tKf2ktUJZv8AhF7XceM/a24HoPlo+r1OwfWKfc+kOck7uSMM47D+6tJ/dwoGPuIeie7e9fOH/DSWp7t3/CLWmQML/pbfL9PlpP8AhpHUtoX/AIRW0wDkj7W3zH3+Wj6vU7B9Yp9z6Q4xjLSDOdp/jb+8falPU5Ykn77jv/srXzcf2ktTYMD4XtTuOW/0tufb7vSl/wCGk9T3Fv8AhFrQHGB/pbfKPb5aPq9TsH1in3PpDng7vLIGFA6Rj/Gk4wAE4BykZ7n+81fN4/aS1JduPCtphecfa26+v3a+h9NmkmtCbgKW810bYMeaysR+XFROnKHxIuFSM/hZYZY2JLrNI3dlzg/SilZl3HzLllbuq9B7UVBYvO4DaAwHC9ox6n3rw39rv/kU9Iwu1ft/yg9f9W/J+te49sbT83KoTyf9pq8N/a758K6UwBIN/wDfPVv3b8/StKPxoyrfw2fNNFFFeqe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lffmjH/R5mDEYnm3Of4B5jcD3NfAdffmjfNbOoYMwuJmGfuxjzG5Pqa4sX0O3B9S+ol2jy44lXsHPP40U0rvO5bVpQf42Ygt70VxHaHGCSxKk/M3dz6D2rw39rz/kV9Ky25/t43Y6D92/Ar3M9WOVyvGf4U9h714b+15x4W0leFxfD5O6/u36+9a0fjRlW/hs+aKKKK9U8oKKKKACiiigAooooAKKKKACiiigAooooAKKKKACiiigAooooAKKKKACiiigAooooAKKKKACiiigAooooAKKKKACiiigAooooAKKKKACiiigAooooAKKKKACiiigAooooAKKKKACiiigAooooAVPvr/vD+deh/tBWdnY+OLWGytILWI6TaOUhjCKWKcnA7mvPE++v+8P516V+0f/AMj9af8AYHs//RdRPePq/wAi6e0/Rfmjz3StOv8AVr+LT9Ns57y7mOI4YULsx9gK1vFfgvxR4WSKTXtFubKOXhJWAZCfTcuRn2zmuk+GJNr4B8e6nau0d/Fp8cMcqHDxxu+HII5GRwTUXwmhjbwL4+0nYqaeulC7WEABEnVwFkA6Bu2amc2m7dCqUFOy6t2/r5mH4Y8D+LPE1pJd6HoV5eW8ecyquEJHVQTgM3sMmtHRvAur2usadH4o8L+Ivst6ZFit7NYo7uRlGflWYgADqc446V0/i3wfrnxA8IeDb7wtpb3um2lj9n+y7wv2W5VvnfDEck8+YPzrb025026/aE0AWs1veaha6atrqd9CQwuJ0iYHLD7xXpnJ6VE6krtevrpfX5/qNQXKpenpq1p+f3M8js/DOualFJdaVpF7c232z7KmxN7+Yc7UIHVsdccU/wAVeEfEnhZoBr+kXNgJxmJnAKv6gMMjPt1rtLe8vLP4D+JBZ3U9t5/iJYZTE5UvGQcqSOcHuO9Vlhij/ZogjjjVEi8QMIlUYVAV52joM0OrJei5fxS/zBQi7Lq+b8L/AOR5xRRRXQYhRRRQAUUUUAFFFFABRRRQAUUUUAFFFFABRRRQAUUUUAFFFFABRRRQAUUUUAFFFFABRRRQAUUUUAFFFFABRRRQAUUUUAFFFFABRRRQAUUUUAFFFFABRRRQAUUUUAFFFFABRRRQAUUUUAFFFFACV9+aP/x6uCuQbibCDq58xuvtXwHX35o3FpK3K5uJVLdz+8bha4sX0O3B9S4xj3HzJpC3fb0/CinlmQ7RJDGB/CeSKK4jtExyo24IHyJ2Uf3jXhn7XX/Ip6TtXCfb+CfvN+7fJNe5cYPUrnk93P8AhXhv7Xn/ACK2lEks32/lu3+rfgfStaP8RGVb+Gz5pooor1TygooooAKKKKACiiigAooooAKKKKACiiigAooooAKKKKACiiigAooooAKKKKACiiigAooooAKKKKACiiigAooooAKKKKACiiigAooooAKKKKACiiigAooooAKKKKACiiigAooooAKKKKACiiigABwwPoc16PrvxQ0LXrmG71z4R6bqF3Fbx2/nnxPcxFlQYHypBgf55rziiolHmtcuEuW9jsbTx3a6brj3+h+CtP0zT7i1NrqGkPqU11DeRn1lZQyH0IBx6GotS8ZWzeHLrw/4d8MW/h2zvnVr6VtRe7mnUdE3siBEB7YOe9cnRS9lHr/XUftZdD1r4l3mh6QdF0XxX8OdN8Y31ppkSx6m95LYRmFhuVI1QSCQDPL4XJ/hqveHSfAc3hb4geHNGuoUvo5v+JLqF0FaPA27kkVCTHzwSuTjtXG6B468beH7EWOieLdWsbQHKwCRZUT2USBtg9lwKytX1TVNYvnv9Y1K81G7f7011M0jY9Bn7o9hgD0rJUpXfne/zv0+ZbqRcUu1vwt1+RrHxVMfBV94W/s6PyrvURqBuvtB3IwyNmzbgjn724fSg+K5j8PR4M/s6PyRffbftn2g7t2MbPL24x77vwrnqK29nH8vwtb8kZcz39fxvf8ANhRRRVkhRRRQAUUUUAFFFFABRRRQAUUUUAFFFFABRRRQAUUUUAFFFFABRRRQAUUUUAFFFFABRRRQAUUUUAFFFFABRRRQAUUUUAFFFFABRRRQAUUUUAFFFFABRRRQAUUUUAFFFFABRRRQAUUUUAFFFFACV9+aL/x7yFW+YTTfMekQ8xv1NfAdffmj/wDHq+QGH2ibag7nzG5NcWL6Hbg+pfRW2jy7VGXsX+8fc0UxvLLHeZnbuV6fhRXGdo4/xEt7O/8A7KK80+OXgnVPHlpp+jaXd2VtcwzG4b7SzBFRVK7RtUnPzjtXpfOR8oDAfKvaMep96rWoz4ktht2p9nl2g/ePKcn604ycXdClFSVmfMh/Z08ZA4/tfQf+/k3/AMbo/wCGdfGP/QX0H/v5N/8AG6+uDCnpR5Keg/KtvrNQw+rUz5H/AOGdfGP/AEF9B/7+Tf8Axuj/AIZ18Y/9BfQf+/k3/wAbr648lPQflR5Keg/Kj6zUD6tTPkf/AIZ18Y/9BfQf+/k3/wAbo/4Z18Y/9BfQf+/k3/xuvrjyU9B+VHkp6D8qPrNQPq1M+R/+GdfGP/QX0H/v5N/8bo/4Z18Y/wDQX0H/AL+Tf/G6+uPJT0H5UeSnoPyo+s1A+rUz5H/4Z18Y/wDQX0H/AL+Tf/G6P+GdfGP/AEF9B/7+Tf8AxuvrjyU9B+VHkp6D8qPrNQPq1M+R/wDhnXxj/wBBfQf+/k3/AMbo/wCGdfGP/QX0H/v5N/8AG6+uPJT0H5UeSnoPyo+s1A+rUz5H/wCGdfGP/QX0H/v5N/8AG6P+GdfGP/QX0H/v5N/8br648lPQflR5Keg/Kj6zUD6tTPkf/hnXxj/0F9B/7+Tf/G6P+GdfGP8A0F9B/wC/k3/xuvrjyU9B+VHkp6D8qPrNQPq1M+R/+GdfGP8A0F9B/wC/k3/xuj/hnXxj/wBBfQf+/k3/AMbr648lPQflR5Keg/Kj6zUD6tTPkf8A4Z18Y/8AQX0H/v5N/wDG6P8AhnXxj/0F9B/7+Tf/ABuvrjyU9B+VHkp6D8qPrNQPq1M+R/8AhnXxj/0F9B/7+Tf/ABuj/hnXxj/0F9B/7+Tf/G6+uPJT0H5UeSnoPyo+s1A+rUz5H/4Z18Y/9BfQf+/k3/xuj/hnXxj/ANBfQf8Av5N/8br648lPQflR5Keg/Kj6zUD6tTPkf/hnXxj/ANBfQf8Av5N/8bo/4Z18Y/8AQX0H/v5N/wDG6+uPJT0H5UeSnoPyo+s1A+rUz5H/AOGdfGP/AEF9B/7+Tf8Axuj/AIZ18Y/9BfQf+/k3/wAbr648lPQflR5Keg/Kj6zUD6tTPkf/AIZ18Y/9BfQf+/k3/wAbo/4Z18Y/9BfQf+/k3/xuvrjyU9B+VHkp6D8qPrNQPq1M+R/+GdfGP/QX0H/v5N/8bo/4Z18Y/wDQX0H/AL+Tf/G6+uPJT0H5UeSnoPyo+s1A+rUz5H/4Z18Y/wDQX0H/AL+Tf/G6P+GdfGP/AEF9B/7+Tf8AxuvrjyU9B+VHkp6D8qPrNQPq1M+R/wDhnXxj/wBBfQf+/k3/AMbo/wCGdfGP/QX0H/v5N/8AG6+uPJT0H5UeSnoPyo+s1A+rUz5H/wCGdfGP/QX0H/v5N/8AG6P+GdfGP/QX0H/v5N/8br648lPQflR5Keg/Kj6zUD6tTPkf/hnXxj/0F9B/7+Tf/G6P+GdfGP8A0F9B/wC/k3/xuvrjyU9B+VHkp6D8qPrNQPq1M+R/+GdfGP8A0F9B/wC/k3/xuj/hnXxj/wBBfQf+/k3/AMbr648lPQflR5Keg/Kj6zUD6tTPkf8A4Z18Y/8AQX0H/v5N/wDG6P8AhnXxj/0F9B/7+Tf/ABuvrjyU9B+VHkp6D8qPrNQPq1M+R/8AhnXxj/0F9B/7+Tf/ABuj/hnXxj/0F9B/7+Tf/G6+uPJT0H5UeSnoPyo+s1A+rUz5H/4Z18Y/9BfQf+/k3/xuj/hnXxj/ANBfQf8Av5N/8br648lPQflR5Keg/Kj6zUD6tTPkf/hnXxj/ANBfQf8Av5N/8bo/4Z18Y/8AQX0H/v5N/wDG6+uPJT0H5UeSnoPyo+s1A+rUz5H/AOGdfGP/AEF9B/7+Tf8Axuj/AIZ18Y/9BfQf+/k3/wAbr648lPQflR5Keg/Kj6zUD6tTPkf/AIZ18Y/9BfQf+/k3/wAbo/4Z18Y/9BfQf+/k3/xuvrjyU9B+VHkp6D8qPrNQPq1M+R/+GdfGP/QX0H/v5N/8bo/4Z18Y/wDQX0H/AL+Tf/G6+uPJT0H5UeSnoPyo+s1A+rUz5H/4Z18Y/wDQX0H/AL+Tf/G6P+GdfGP/AEF9B/7+Tf8AxuvrjyU9B+VHkp6D8qPrNQPq1M+R/wDhnXxj/wBBfQf+/k3/AMbo/wCGdfGP/QX0H/v5N/8AG6+uPJT0H5UeSnoPyo+s1A+rUz5H/wCGdfGP/QX0H/v5N/8AG6P+GdfGP/QX0H/v5N/8br648lPQflR5Keg/Kj6zUD6tTPkf/hnXxj/0F9B/7+Tf/G6P+GdfGP8A0F9B/wC/k3/xuvrjyU9B+VHkp6D8qPrNQPq1M+R/+GdfGP8A0F9B/wC/k3/xuj/hnXxj/wBBfQf+/k3/AMbr648lPQflR5Keg/Kj6zUD6tTPkf8A4Z18Y/8AQX0H/v5N/wDG6P8AhnXxj/0F9B/7+Tf/ABuvrjyU9B+VHkp6D8qPrNQPq1M+R/8AhnXxj/0F9B/7+Tf/ABuj/hnXxj/0F9B/7+Tf/G6+uPJT0H5UeSnoPyo+s1A+rUz5H/4Z18Y/9BfQf+/k3/xuj/hnXxj/ANBfQf8Av5N/8br648lPQflR5Keg/Kj6zUD6tTPkf/hnXxj/ANBfQf8Av5N/8bo/4Z18Y/8AQX0H/v5N/wDG6+uPJT0H5UeSnoPyo+s1A+rUz5H/AOGdfGP/AEF9B/7+Tf8Axuj/AIZ18Y/9BfQf+/k3/wAbr648lPQflR5Keg/Kj6zUD6tTPkf/AIZ18Y/9BfQf+/k3/wAbo/4Z18Y/9BfQf+/k3/xuvrjyU9B+VHkp6D8qPrNQPq1M+R/+GdfGP/QX0H/v5N/8bo/4Z18Y/wDQX0H/AL+Tf/G6+uPJT0H5UeSnoPyo+s1A+rUz5H/4Z18Y/wDQX0H/AL+Tf/G6P+GdfGP/AEF9B/7+Tf8AxuvrjyU9B+VHkp6D8qPrNQPq1M+R/wDhnXxj/wBBfQf+/k3/AMbo/wCGdfGP/QX0H/v5N/8AG6+uPJT0H5UeSnoPyo+s1A+rUz5H/wCGdfGP/QX0H/v5N/8AG6P+GdfGP/QX0H/v5N/8br648lPQflR5Keg/Kj6zUD6tTPkf/hnXxj/0F9B/7+Tf/G6P+GdfGP8A0F9B/wC/k3/xuvrjyU9B+VHkp6D8qPrNQPq1M+R/+GdfGP8A0F9B/wC/k3/xuj/hnXxj/wBBfQf+/k3/AMbr648lPQflR5Keg/Kj6zUD6tTPkf8A4Z18Y/8AQX0H/v5N/wDG6P8AhnXxj/0F9B/7+Tf/ABuvrjyU9B+VHkp6D8qPrNQPq1M+R/8AhnXxj/0F9B/7+Tf/ABuj/hnXxj/0F9B/7+Tf/G6+uPJT0H5UeSnoPyo+s1A+rUz5H/4Z18Y/9BfQf+/k3/xuj/hnXxj/ANBfQf8Av5N/8br648lPQflR5Keg/Kj6zUD6tTPkf/hnXxj/ANBfQf8Av5N/8bo/4Z18Y/8AQX0H/v5N/wDG6+uPJT0H5UeSnoPyo+s1A+rUz5H/AOGdfGP/AEF9B/7+Tf8Axuj/AIZ18Y/9BfQf+/k3/wAbr648lPQflR5Keg/Kj6zUD6tTPkf/AIZ18Y/9BfQf+/k3/wAbo/4Z18Y/9BfQf+/k3/xuvrjyU9B+VHkp6D8qPrNQPq1M+R/+GdfGP/QX0H/v5N/8bo/4Z18Y/wDQX0H/AL+Tf/G6+uPJT0H5UeSnoPyo+s1A+rUz5H/4Z18Y/wDQX0H/AL+Tf/G6P+GdfGP/AEF9B/7+Tf8AxuvrjyU9B+VHkp6D8qPrNQPq1M+R/wDhnXxj/wBBfQf+/k3/AMbo/wCGdfGP/QX0H/v5N/8AG6+uPJT0H5UeSnoPyo+s1A+rUz5H/wCGdfGP/QX0H/v5N/8AG6P+GdfGP/QX0H/v5N/8br648lPQflR5Keg/Kj6zUD6tTPkf/hnXxj/0F9B/7+Tf/G6P+GdfGP8A0F9B/wC/k3/xuvrjyU9B+VHkp6D8qPrNQPq1M+R/+GdfGP8A0F9B/wC/k3/xuj/hnXxj/wBBfQf+/k3/AMbr648lPQflR5Keg/Kj6zUD6tTPkf8A4Z18Y/8AQX0H/v5N/wDG6P8AhnXxj/0F9B/7+Tf/ABuvrjyU9B+VHkp6D8qPrNQPq1M+R/8AhnXxj/0F9B/7+Tf/ABuj/hnXxj/0F9B/7+Tf/G6+uPJT0H5UeSnoPyo+s1A+rUz5H/4Z18Y/9BfQf+/k3/xuj/hnXxj/ANBfQf8Av5N/8br648lPQflR5Keg/Kj6zUD6tTPkqL9nHxlI20axoA+ss3/xuvpPR/8Aj0k3LhTcS8DrIfMbj6V0axKpyBXO6PjyJirEETzbnPRB5jcD3NZzqyqfEaU6UYfCXGbBw915bd1UcD2opyiTaPLhiCdt/X8aKg0G9sbThuVXufc1XtOfE9uwyQbeX5z/ABcp+lWOzEtkZ+Z/7x9BUFt/yNEGWy/2eXOOi8pwKQH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zWkfNbyKCGb7RMQD0T943Jrpa5rSf8Aj2kDL8puZsKOsh8xv0FAFwqHO4QPJn+ItjNFIzJuPmXDhu4XoKKYDv4mPygpxn+FPYepqva/L4ntl4UC2lwnccp196sf3QF/3E9P9o1WtP8AkZbbavy/Z5cE9W5TmkB0NFFFABRRRQBzUl9rt1rGpW9ldWEEFpMkaiW2Z2OY0YkkOO7HtT8+J/8AoJaX/wCAT/8AxymaX/yHtf8A+vyP/wBER1qVL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nZ8T/9BLS//AJ//jlGfE//AEEtL/8AAJ//AI5WjRRdgZ2fE/8A0EtL/wDAJ/8A45RnxP8A9BLS/wDwCf8A+OVo0UXYGdnxP/0EtL/8An/+OUZ8T/8AQS0v/wAAn/8AjlaNFF2BnZ8T/wDQS0v/AMAn/wDjlGfE/wD0EtL/APAJ/wD45WjRRdgZ2fE//QS0v/wCf/45RnxP/wBBLS//AACf/wCOVo0UXYGdnxP/ANBLS/8AwCf/AOOUZ8T/APQS0v8A8An/APjlaNFF2BB4Yvb67XUItQeCSW1u/JDwxlAR5aN0JPOWPetisLwn/wAfWuf9hH/2jFW7VIAooooAK5nSOLWZuV/0iVS3f/WNwtdNXNaP/qZCGywnm5PSMeY360AXtzJ8qvbxgfwtyR9aKRVOPktlZezMeT70UAJxg8krnk93PoPaq9r/AMjRASSzfZ5cnt1TgVZPViW56O/p/srVe1z/AMJPbhiAwtpfkHRBlMD60wOgooopAFFFFAHNaX/yHtf/AOvyP/0RHWpWXpf/ACHtf/6/I/8A0RHWpUMCKW4t4m2yzxRtjOHcA4/Gpa8W/aA0nSb74kfDBr3S7G6afW/Imaa3RzJGFyEYkcrkk4PGTXYfGTxldeDPDNnJpNvby6nqOoQabZCb/VRSSkgO4GCVAUnHGcYyOtKLuvnb8v8AMHvbyv8An/kdzRXjWtfEzxN4Xv8AxtoWq29hrGo6HpKapY3NrbtAkyMQhWSPc5BVjnIbkelaXw38UeM9a+IWpaLqOsaHfabptna3EklppzRmUzxs20N5rAFWC9jkHtTWr0/rf/Jg9P69P80eol03hN67yMhc8kfSnV5Jr91eQ/tLaJZeVpUj3WiXTWt21pJ59qoHKZEu11LDJ+UHHGe9crp/xa8fJ4fsvEF8dAuLRPFjaDdQRWckbzR7searGQhG9vmHvSh71vP/AOS5fzt/WopPlv5f/I835H0LRXD/AB51DV9I+E/iHUtE1BbG7trR3Evlb2xjBC/MNrc8Nzj0Ncwni3xXp7fD7wXb6jYXGseIbQ3D6ncWLFIIIoFcgx+bmSQ5+9vGeuKI+82l5fjf/Ib0t8/wt/mev1V1XULHSdPm1HU7yGzs4V3SzzOFRB6knpXH/CHxhqPii316x1mG3XU9C1WXT55rdSsU4U5SRVJJXI6rk4x1rk/BOoeLNQ+IPxOh1HxDFcWGmNFAtsLNlG1rdmXyz5hEeM/Nw24+nACk7RbXa/y0/wA0VFXaT72+f9I9Z0XVdM1vTIdU0fULbULGcExXFvIHjfBIOGHB5BH4Vdr5o+BHi3xH4b8HfCrTB/Zs2g6/Nc2bQ+U32iJxK5EnmZ2kZJ+XbwAOTnjoZvi1421DWNauPDPh241Ky0rWf7NGnQaPPM9wiMBNIbpT5cR5yEIJwOetayh+8cY97fiv81/VzNS927/rf/J/1Y9zlkjiXdLIka5xlmAH602K4t5W2xXEMjeiOCf0rz39pa0tLv4I+JzdWkFx5Nm0sXmxqxjcdGXPRvcc1U+D3h/SU0zQtfHgf/hG7qz0iNReR/ZFW9V413FhCxc9Aw346+tZrXmv0t+N/wDIp9Ldf+B/meoB0Mhj3rvAyVzzj1xUb3VrGxWS5gRh1DSAEV806b4u0WH42eHPHtprVpO/iK9udK1C2WYNJBbkqlqWAPyrmPf/AMDre8e6Vpp/aisGPgiz8RNP4feSa18m2BkcOQJGMxVWIAAyTnFNa8vnf5NJv8vzG9Obyt+Lt+Z7y1xbrEJWniEZ6OXG0/jUisrKGVgVIyCDkEV4T4/8F6rog8O6l4f8Hw+ItB02G7kvfCl1JE7wmdi5eJADGzIWZVCg4zgdSau6X4p8L6Z+zzb/APCNXN/ptjPO2k2/9quPOs5ZJSrCQ9AIwxPHAVfah7O2/wDwbf5a+YacyT2/r+rHtEbpIoaN1dT0KnIp1eJfswalpVjeeLvAOk38F7p2kah9q0qWKTerWswBwp7hWwD7k17bTa2a6q5KerXYKKKKQwooooAKKKKACiiigAooooAKKKKACiiigAooooAKKKKACiiigAooooAKKKKACiiigAooooAKKKKACiiigAooooAKKKKACiiigAooooAKKKKACiiigAooooAKKKKACiiigAooooAKKKKACiiigAooooAKKKKACiiigAooooAKKKKACiiigAooooAKKKKACuM+Kmta/pMHhyz8N3Nha32sa3HpxnvbZp440ME8hOxXQk5iUde5rs64P4tf8hj4ef8AY3Q/+kd3QgJ/7B+L3/Q8eEf/AAm5v/kqj+wfi9/0PHhH/wAJub/5Krd+IXjKPwjHpS/2Rearc6re/Y7aC3lhjO/y3kJLSuigbY26n0q5Y+KNMeaysNUmg0nWbu2NyNMubmJp1QfePyMysB6qSKrQDlv7B+L3/Q8eEf8Awm5v/kqj+wfi9/0PHhH/AMJub/5Kron8feCUFuW8V6MouZEigJvExI7HCheeSTwK1NE1zR9b0v8AtTR9TtL+x3Ov2iCUOmVJDDI44IIP0osrX6AcT/YPxe/6Hjwj/wCE3N/8lUf2D8Xv+h48I/8AhNzf/JVWPB3xb8G+IvBLeL5NQTR9MW8ktC+pSJCd65I74+ZRuHcgg10P/CZeE/7XsdI/4SPS/wC0L+MS2lt9pXzJ0IJDIuckEKeR6Gny+X9b/kH9fduct/YPxe/6Hjwj/wCE3N/8lUf2D8Xv+h48I/8AhNzf/JVdNJ428HxxpI/ibSVSS6SzRjdJhp3AKxjn7xBBx71YPirw2I1kOu6cFY3AUm4XBMBxN3/gIIb070tLX6Ds9jkf7B+L3/Q8eEf/AAm5v/kqj+wfi9/0PHhH/wAJub/5KrZ8V/Ebwj4d8JL4mudZs57OeB5rIQ3CFrzau7bFkgMce9dXE4kjWQZAYAjNOwrnnf8AYPxe/wCh48I/+E3N/wDJVH9g/F7/AKHjwj/4Tc3/AMlV6NRSsB5z/YPxe/6Hjwj/AOE3N/8AJVH9g/F7/oePCP8A4Tc3/wAlV6NRRYDzv4X6x4i1GbxRpvia60+8vNE1n7AlxZWrW6SJ9lt5gSjO5BzMw69hXZ1wvwy/5G34lf8AY0j/ANN9lXdVLAp+E/8Aj61z/sI/+0Yq3awvCf8Ax9a5/wBhH/2jFW7VLYAooopgFc1pP/HtJkAj7TNtQfxHzG5PtXS1zWk4+yy7lKobmXOPvSHzG4HtQBbby9x8x5GbuV6fhRTi2Dh7vym7oo4X2ooAO4+UAgfKvZB6n3qtZ/8AIyW2Fwn2eXbnqeU5NWOx4OG+6vdvc+1V7XnxPbsMkG3l+c/xcp+lAHQ0UUUAFFFFAHNaX/yHtf8A+vyP/wBER1qVl6X/AMh7X/8Ar8j/APREdalQwOQ8b+ANP8W61pWrXuta3ZT6TJ51ktlLEqRS/wDPTDxsS2OOTjgcVWvvhjoep6dqdrrepa1q8uoGBmu7qeMTwNCWMTRGONVUqXY9DnPORxXcUULTYHqeV+OfBMui+EvEl9oX9ua1r2upFa32ovKHvYrfhC0SxoobYuW2KoLHv3GX8EtE8WaD4rktotQvr3ww9q7XP27wzHoxS5yvl+WiqpkJUNubGAMDOa9ooojo7/1/XX1CWq/r+vL0OO1j4fWGpeO7fxm+ua9b6nawtBbrBNCIoo2GGUK0ROD1OSTk8YrEi+CvhhPDcmgnV/ET2z6qurB2uYfMS6GSXBEWOSckEEcDGK9MooWm39a3/PX1B6/15W/LQyvE2g2PiPwve+HdWM81ne25t52VwshBGNwIGA3fpjPaucf4aaQ+maNavrGutd6G+dM1Izxfa7ZNgTyw3l7WTaAMMpJ9a7iij+vuDpYwvBXhXSfCOmTWOlLO5ubmS7uri4cPNcTOctI5AAz9AAMdKyH+HOmJ4j1zXNP1rXtMn11AuoRWs8XlSERlFcK8bEMAex69u1dpRQ9fy+QJ2PONN+DnhrT9J8O6ba6rr6ReHLx7vTHNxEXiZuSpPlYZc5PIz8x56Y1F+HOj2/iDUNW0zVNb0pdTnS41CysrpUtrmRTyxBQupb+Ioy5rs6KfM73/AK6f5IVla39f1qzB8eeF7Pxl4bufD+o3t/a2V0Ns/wBjdEeRO6EsrcH2APvUUXhOKLwQPCaa5rQthCLdboSxC5WIAAIG8vbjaNv3c4755ro6Kmys13Ku7p9jhvEnwy0jxB4J0zwhqGs67/ZunFPKMU0KSt5Z/d7mEWBtwANoXgc55pyfDeyHjW08YSeJvEs2q2tutsrvPAVeIYyjAQ8hjyTweTgiu3oqru/N13/Qm2lv67/mcv4k8FafrHiK38RQ6nq2j6tBbNafatOljVpIWIJRxIjqRkZHGQap23w40ezk0NtP1PWbJNGme4giimjKzTPu8yWXdGSzsHfJBH3jgDjHaUUlpsN67/1/WxyH/CAad/wslvHw1nWxqrQi3aMTRCBoAc+UV8vJXPPLZz3rr6KKOiQdbhRRRQAUUUUAFFFFABRRRQAUUUUAFFFFABRRRQAUUUUAFFFFABRRRQAUUUUAFFFFABRRRQAUUUUAFFFFABRRRQAUUUUAFFFFABRRRQAUUUUAFFFFABRRRQAUUUUAFFFFABRRRQAUUUUAFFFFABRRRQAUUUUAFFFFABRRRQAUUUUAFFFFABRRRQAUUUUAFFFFABXB/Fr/AJDHw8/7G6H/ANI7uu8rg/i1/wAhj4ef9jdD/wCkd3QgNz4k+C4fGV74ZW9t9Ou9O0zVDeXlrexCVJ0+zyxhQpBUkNIp5449awPEPw/1y68YTzae2jx6Ld3trfPJIzC5tXgg8pYoUCFdhAHO5SA7gA557fxZ4l0vwxYw3Wpm5c3Ewt7eC1t3nnnkILbUjQFmO1WJwOACaydN+JPhG/1HQ9Oh1CVLzWzcLZQzW0kbl7c4mjcMBsdTkFWweD6VXKpaf13/AOCNy5dfK3yOXvvhXPceFYNGH9kfu/DsGkYaL93uSZZJMDb9xtvTHJxkVtXXg/W4vC3jbTtKvbK3vdfuJXs5ssq24khSLc2BncNrEY9uRUC/GbwPNa29xYTatqS3DXQjWx0q4uGxbOqTMVRCQqsyjd0ORW74i8e+FvD+jaPrGqakIrDWbmG1sp1jZld5QSmSB8oIHU4A70WUry/m0/8AAnf8WSlyNL+XX/wFW/BbnmF98M/EnhGexTwzMPEVtJq+n3UcepMEMMsNvLEzO0MOFiCLAAdpIZefWoNK+HXjGLxLdaT9j0ZLK4g064vb5jIFgeO/nujFajy8SbNwUbimMqcdq9r0rXdL1NLhrW6BFveSWT7wU/fI21lGevI7daPE+tWfh3QbvW9QS6e0tI/Mm+zW7zyBR1IRAWIHU4HABNNTt7zfW/4L/JA4XaSWq0+5v9TzHWvhhry+G9O0/Rf7AkmXStR0u8S6LpDtvGRmnXajbnBTJUgbs8sKg1v4M399ceI/+JrbzWl3bR/2VA7PEYpmkilug7p8yrM8CZK8jcxFdnr3xO8J6KLVrye/dLixTUGeCwmlW3tmOBNMVUiJODy2Pun0Na+veLvD+iaromlajfrHe67OYNOiVSzTMF3E8dFA7njkDvSUeWyXp+en33HzX1+f5O/3W+XqeVal8KPFCeGbqx0W08NQTanptzYXdvcajdzRW3mTNL5scsiPJK7MxLbgmSF9K9vt1aOCONsZVQDjp0rm/CvjnRfE2q3en6TBq0n2WSaKS6k02aO2LxSeW6rMyhGIYEYB7H0pq+P/AA2fFr+GfOuxdrObYzmzkFr54i80xCfb5ZkCZO3OeD6VV9Evn8v+HYrat9ev9fI6miuGsvit4OutMvdRS41CO3tYYpwZtOmjNzHK/lxtAGXMwZ8KNmckj1FWIfiR4akg0yYrqsQ1HUDpqCXTJ0aC5DACOYFcwk5GN+MjkUlq7Dem/wDWl/y1OxooooA80+GX/I2/Er/saR/6b7Ku6rhfhl/yNvxK/wCxpH/pvsq7qoYFPwn/AMfWuf8AYR/9oxVu1heE/wDj61z/ALCP/tGKt2qWwBRRRTAK5rR/9TKQxBE82XPRB5jcD3NdLXNaRzbyLkMftExA7L+8bk0AXlEm0eXDHt7b+v40UwgOdwhkkz/FuxmimAueGO/jo7/3j/dFQWv/ACNEAZsuLeXIHReU4FWP4j90FBx/dQf1NV7XjxNbLgKBbS4XuOU6+9IDoKKKKACiiigDmtL/AOQ9r/8A1+R/+iI61Ky9L/5D2v8A/X5H/wCiI61KhgYXifxJDo11ZafBYXWqarf7za2NsVV5FQAuxZyERVBHLEDJA6kCm+H/ABPb6lcXtjfWc2j6nYqj3NndyIWSN87HDoSjKdpGQTggg8iuf8YSJoHxP0bxbqbNFov9lXWnXF0w/d2kjyROjOf4Q2wrn12jvXM+JptJ1zU/F/jBpLa48Mr4ZXS47mZA0F1cGR3+XIw20lFBA+8xHUcQ5csOb1+Vr2+/T7y1G7t6fO9r/dd/cevG4jkEkdrNbyzquQnmDg9s4yQOnOKwPA3iaXW9EkutXisdOu4r65sniiuS8bNDKYyVZwpIOM9O9ebeD5PC+it8MNbszZWQu9Pls768QbWnk+zoPLlfqxEigDdnBGBiodN0/R/GHw61i80mHTdW1jRPEN5qtgskKyZ/0p5VTkfdlRce4IPYVpJKFRpvRb+Wq1+5mcHzwT6t/o/1se4pNDJI0cc0bun3lVwSv1HakNxb+cYTcQiVRkp5g3AeuOtcn8MrbTL63vvGlppUNnP4hm+0B/IVJWgACx7iOTuCl+f7/NcXpiaLD8XRHZrpeuz3WoXIuY57No9T00mJlYs+P3tsRkAPgAOmN3FKz5uV72/HsPTlcuh6npOu6Pq1qbmw1G2mi86SDPmAZdHZGHP+0rY9ccVfSaF3dEljZk++oYEr9R2rwGz03wzD8J9RhtdH02PVtF8RG7v0iskFxbRR6k7q5wu4AQbsY/hyBxWhq+pWOqeI/iIfBkkP23U/DULWM1rHs+2yobgO8bADeRlVLdcjHah21t/Wl/u3LUbt+tvxselyeJbhfiDYeHo4LCfT72xnuI7qK5LSo8RQMjJt24IkXB3Z4PFdCtxbtK0K3EJkQZZA43KPcdRXjPhy98DRfEnwpL4QSxtbWXR7u1LWsPlQtcN5BSNsADzsA5z82BzWZ8LtMtRqekzax4k0638RWM9xJqtimjbL2XiQSC5nMhLxEMGBZcfcxjAo8vX83/wCE7q/9bHvCXdpI6JHdW7s4yirKpLD1HPNVrXWNMutWu9Kt72KS8tFRp4gwyu7dj/0E59K8A8Ox+Erb4cf2/pkOnxXeneMFk+2Qx4e1tm1DgK2MpEYiTtXCkEnHJrrZYPCEHjjx7HfRQWF1qOnxT2tzZ2oF28DQSebJAyruJ4yccnHND+G/wDWyf6/gO3vW8/1a/r1PXYJ4LhS1vPFMoOCY3DAH8KY13aKSGu7dSG2kGVRhvTr19q86+B72KT6zZ6bDod1bRLb41fRrY28F4fn+V4h8iSqMbtpOQ65PQDk9UsfB+seOvifA1npt3cjSYXhQRAkTIkwldRj/WKSgLj5hkc80qjULvolcIJy+9L7z3SOaGSR445ondDh1VwSv1HampdWru6JdQM0YJcCQEqB1zzxXj/hObQdM8TeBtR0r7Mh1bw7cRTzR/K1/cr5GBI3V5NwflsnO73rm/Ac+nN498LXm3RbVNSa9g1SwtdLMbW80quwtrmZmJmcvnAYDJUkDircXdx9fvTa/T8SVL3eb0PoP7ZZ+WJPtltsLbQ3mrgn0znrUjyxRuiSSxo7nCKzAFj7DvXkHhvwppcHih/h5ceG7CTS9L1JtetpDZrs8mTcUXOPvrLke6KB0rp/jHDZxWWg65eWsTJpet2k8t00QZraLzRvfdjKrjrjt1qVb3fNr8bfk739Bu+vlf8AX81b7ztluLdlkZZ4isefMIcYT6+n40Lc27QG4W4hMI6yCQbR+PSvE/tnhHUbn4i20d+mk2N89ndJc29nuSRMYa4KAASQ72Acngjdk1m32+58GWS2lvodhoNv4lzqV9Y2LzaZdRGHCzmAlQIw+wOoO0Fc5PNJf5fjb/P+ujWv4/h/mfQMckcsYkikSRD0ZWBB/EVyPi/xpHp/hXW9Y8P/AGDVJtFcrdwS3DRj5QrMFKq2ThhjjGeMiovg/YWdn4fvP7O1u31ewuL15IWtbH7LaxAqoZIU3MNmQTwcbi3vXmetv4T0XwT8UdLaHTdN1mW7uFESW6xTvC6RbAMDJUseMcZPrTe9vK/4rT8RwV2r97fLU97tbmG5TdDNFIwA3qjhtpPY46UC5t2MipcQM8YJdRIMr9fSvK9Pj0bTPiHYx+Fls7OPWPC05ga3UKt5cI8ZRmI+/IAXO488nmuc+FGn6TE+lXmqeJNLXUrKynGuacmi+VO2Y2EovZS7F1Dc5YcnbjrinJb/AD/Btfp+JEb2Xy/JP9fwPadA1C6utJguNXgtLC8laT9xHdrKu0OQpDjg5UAnHTOO1Wrq6KabNeWcP29kjLRxQyoDKR/CGYhQfqQK+eLbUfBzfD7wPDLc6ci2nieUOFQKYbc3MrMOmVjKMuQMAqRXu9hZ+HvC3hiVdNgtNL0eFJLkiP5Yow2XZh6DnOBwO1KSspPs7fgn+v4FL4kv63a/Q53wz8QrrW7Sw1EeCtZtNMvLk2wvJLm2dY2EhjJZEkL43KRnHvVvw748h1rULKOHQtTh07UZJorDUX8top2j3bvlVi6D5GwXABx7iuY/Z2jgn8GrqFr4k1S+8qa7Eul74jBFvnkZQF8sPkrhhlj19KzfC2qafpXirTm8D6zef2XeXM0mveHbr5l0pTkvMDjMO115UkqSxxjIqnZSs/69f89u4t02v6/rt16Ho+qeL9O0/wAb6V4TmhuTc6lG7pOqjyY2UEqjnPDMFbaO+01r61eTafpNzfQWMt/JBGZBbxOiM+BkgFyFH4mvC/Fesapq3hfVvHmmy+HJbK01iK8tblruUXSi3YCOHYI9pLfOQN3Ilr2C58SaNe+ApvEkd7HHpk9i8qzOcBQVIwfQg8H3FZyuqbl1X+V1/l8ikvfS6f5bnNn4nTf8IzoWvR+CtZkg1u4S3tUF3ahwzkCMtmTADEn6Y5xxXR+HfFMep6vPod/pl3o2swQi4Nlcujl4ScCRXjZkYZ4IByOM4yK8ej8S6DD8JvhlHLq1sj22qWbTqWOYhE4MhYdtoIz6Zru9HuoPFnxgtvEmhyfatF0vSZrSS+QHypppHQ+Wh/i2hcnHTitXFczXm18krr8dCHsn5L87P8DuJtY0uHWodFlvYUv5oWmjhLDcUUgE/mRVoXFubg24uITMOsYcbx+HWvOvFNt4ftPjfompavY6aj3GlTQ2t1cWyHddCVDGA5H3wN2Oc4ziuN06PTv7O0uwggtx8SE8Q77txCftoj+0szs743GLycdTt24FTBc1vP8Azt/wWVJWv/XS/wDwD1jxxr+oeH20ia1sbS6tbzUYbK4Ms7JJH5rBQyAKQ2M8gkV0ElxbxzLDJcQpK33UZwGb6Dqa4L44atpmm6doK317Dbltds5VDnqiSgu30A5NcZ4n/sRz40j1qG2n8V3t2JPDrtCWuZImjTyDbNjcAG3fcI5zmpT0fq//AG3T11Y2tV/XfU9vnubaBlWe5hiZugkkCk/TNVtavJ7XRbm80+K3urhYy1vHLcCKOVuylzwM+teF/FOzs5PEN1pfiZ9IkvNSs7BYb6/khUaaUz520SHc249fLB7Z7V6X8VYfDun/AAk1SzuobCPTEtPLtYpYw0Yb/lmFByM5xjH4UVPdg5ChrJL0OthvIxbRteS21vP5SvNGZlIjJHIz3GeM96sqyuoZGDKRkEHIIrw+1m8Da98UfBKXI0nUBN4bMEyyRh1lk+QIkgIw54fAbOMHFdJ8J/Emj6X4Os9LuLiTzBrVxpsMMcTv5LmZ/LRsD5F29CeAKtrVr+t7f5ERfup+n5X/AEZ1PxB8VN4R0mHUjod7qsMk6QMLaWJDGznCk+Yy5BJA4zS+GfFcOrahqOl32nXOi6ppqpJc2l3JGxWN87ZA6MUIOD34xzXMftG6ha2fgCOCXUIbO4n1C2MDSLv5WQMzbeMgAZPI4qp410u30/wLrXiW6kt/E11raW8N7eSQFLZbXdw4iRifKUHcV3Hd61EXo2+9vyt/TLa1S/rz/Dt1PT1urVofOW6gMWceYJBtz6ZzilFxbkSEXEJEf+sIkHyfX0r55sLjRrfwx8TdMub7Sbqwa1guLD7Ppq2trJlGXzIYssv38DeCcke1bHiPR9HPwn0jXPDMdnHDdy2H9v3kduZ1mhjADtPGGHmBSfmyRkdelO2v3fj/AJdQt09fwt+dz20XVqY1kF1AUc4VvMGGPoDnmmTX9lFZz3j3cHkW6lpZBICEAGTn0rwDxda+GLL4YapJ/wAJDpOr2d1q9s9p9j00WttBIpHmfZwGbB2jLFSMV1V5ZeG4fFvifRNLsdPWz1nwyJ7ezigXyryQBjvCYwzYPXrSlon/AF9m4Ldf11seoWGraZfaZBqdtfW7Wk6ho5TIACCMjr39quggruBBXGc54xXgV6vguX4ZeF2tNQ8P2L2tsyvaX+nh9PubnygJI5gANs3o3LA9jXqKX00fwlN/baA6uulFo9L3v90KQEDfexjp3xinO0VJroKOriu/9f1/w508d1ayI7x3UDqn32WQEL9cHiiO5tpJBHHcwO5G4KsgJI9celeB/Dm60DT/ABfOGvtBbRL3wyxdLPS/stqZFYFo3yzCZ0BwWbn160zwMvhfTfA3gDxFZx2VtdQaz9nvL5ExIiM7jy3bqEwV+U/KMjAqlHW3p+La/QTdlf8Ara5678RfE1x4Y0F9SsYLC9lglj8+3nujG/lswUsoVWJIznBwPeuobjOeAOpr508af8I7D4c8Vxa1bQv4wXWvtAkEJN19mEqFXDAbvICA552+or1r4rtd6l8MNRl0GSSfzoo5A1uSWkg3qX245OUz07ZqV/DUu/6pflr+JVveS9fwZ0tzqen2+n3GoSXtv9ltkLzSLICEAGTnHtXP6l4uaHWPDYsY7C60bWiym7NyVkiITeDt27SMdcsCPSvPL2y8Na1e68ngTT9NuNBPhmaO9isrUC3e6zmIFQNplA9twFQteeAbjS/hnpkcmkpZi4DXVtHGEjMnkhXEigYOX4IbqetO23qvxbX6Cei+T/JP9T3FJoXh85Jo2ixneHBXH16U1bq1aJZVuoDGzbVcSLgn0Bz1rwrW4nh8KeLdA0QpaWun+KUe5tIrculvZEqWPkqVzF3KggYzVPxVZeHLP4VeI7m28Q6Vqtnc3tqbUafpYtLW3mVl3GABmAfGSxUgipi09fT8bf5/einFrT1/C59AG7tBE0pu7cRqdrP5q7QfQnPWpkZXUMjBlPQg5BryPx3o3gS28OabqGm3WiaRbXlw12kl1Zefpl7J5eD56/dBI6N1zkgE11Xh5768+DynSdL/ALJvX0yVbS1idiI32ts2FsNgnBXOOopy0jJ9iY6uPmdbFc20rOsVzBIyffCyAlfrjpRHdWskbyR3UDxp99lkUhfqc8V5BoFx4Lg+H15e+H9CsLvxPb6IYtTtIYminYkYlE+3BJzuOTycHBrB8CXPh/T/ABBr1vJqGgzaFd+GA6i00sWlnI6sQy7SzCV1yoLHnoDRJWv5L/P/ACHFXt/Xb/M9+juLeSTy47iF3xu2rICceuPSlmmhgj8yeWOJM43OwUfma8G8Djwvpnhn4aa/ZrZWs4vGs729RcPypHlSP1xnaAp4HGMV3fxth0iSw0t9V1Ww08xTSPCNUs/tGnztt5jnXoCR91uoOcA0T92/k7fl/mTB833X/P8AyOyuta0q11Oz02e+gS7vVd7ePePnCgEn9Rj1q2txbtObdbiEzDrGJAWH4da8at18NjXvh3rOveHdN0m3lsZ4IxcQeYkUuV8pVd1z7pnB54xXOrf2qfEDRtaxpWk3p8TumqWkGnN9rt1beoM90WJKuduF2hScAdKpR1UfX87BrZv+trn0N9qtcgfarfJJUfvV5I6jrVbRtY03WIZZtNvIrlIpXhcoc4ZTg/hnvXlvw80vwLrnxF8YW8tnpd5Nbawl1ZReWAIsR4d0AwACxYN6nrmtn4FxaBZWGr6ZY2lhZ6tb6jcC9hit1ilVPMOzfgAkY6dqiOqXmr/l/mOWjfrb8z0M3Fus4t2uIRMekZkG4/h1rJ8ca+3hfw1da7/Zd1qUVou+aK3kjR1Tu3zsAcemc14j8SLyA+LdU1Rl0rS9UsNctt8Y01pb97ZGVftP2gtmOIqeirtAOM816p8cNQsbb4T69JPdRxpdWhigYn/WO3KhfUntSk37LnX9aJ/qUkvacv8AW9jQ8N+JtQ1TUILW+8J6npCXFv8AaIJ57i3lRxxx+6diDgg84p+g+L9N1jxbrPhq3iuI7rStheSRQEmByCY+5CsCp9xWDoer6d4Y+GbeJH8W3+r2hs0MD3ssTIsgTComyNf4uOc9K4aLVNQ8J654H8Ta1NoC2N4kljLPY3csstyk3z+a4aNRhX6kE/erS3v8vy++9v6+Zmn7nN8/utc7xviFqTanrdjbeAdbuX0VgLtkvLToU3gqDLlsrzgDPbrVi9+IMEN/cw2ugarf21g0Cajcw+Xi0eUKVUoWDuQHXOwHGfauU8Fz6brvxj8YSad4wv7ZjcW0kVtYyxCO6VIVDFt8bEgH5TtIqP4g3ljYeLNT1Xwxq1/ovjWOSKP+zCu6LXFGNv7oj5sqceYpBG3nOKlbRv1X+X9aal2u5eX9f1fQ9C8d+LtP8H6Tb6lqFvdXEU1zHBtt1BZAxAMjZ6IuRk9s10KsrKGVgVIyD6ivJPE2oXfjPxJq2j6Y/h64j0/SGtb6G+u5IjBJKuZXQpG2do2qc4wVrofgf4mi8SfD6z86eOS+05TZ3wU5G+P5dwz1VgAQe4NC2f8AWm36b+Yn0/rz/r0LGh+LtS1zxXf2el2GlyaLp149ndXL3xW5VkXLOItu0pu4zuz3xXWpd2jwtMl1btEpwziVSqn3OcCvn3TF0C48NeP4/C8Gn/bP7e8yYWUAWZ9O89DIFKgMYyofgcEbq1tWPhGc+LrrwxBpI8J/8Iw0V4La3VbR70l/LG0DaZQCnbP3fale0FLy/S//AAF56FqF5tX62/G3/B9NT26OaGR2SOaJ3X7yq4JX6gdKRri3WYQNcQrK3SMyAMfw61w3wU0zwx/wiWm6/otvavqFxp8NrfXkefMlaPOVkPdgxPJ57V5r8W7q3fxLrt8yaXpuqafqdkVU6c019NbI8WblZ92YY9pIO1cYznqauUbVFD+t7GcfejzI+hnZUQu7KiqMlmOAB9aoalrmkadBbz3moW8cVzMIIX8wEO5zgA/gfpWJ8TRpd94DnOo6q1hYyNC5vFg86NfmBBkTo0Z6MDgYNeW3MOhXXgHRrzUdA8Pf2Xp3idTcXdlabrCWJlfzJkV1+SNmKhgPlyOp61K3t5r80v1K0tf1/Jv9P60v7x9qtdrt9qt9sf3z5q4X688Ul1cRxWxkE1sjMp8ozShUZscAn0+ma8f8TN4V0zXvGcEthYLa69oEUmnwR2ilNQkCSfcULh3DYPr0NQ2l54Znk8C3/iY6fceGU0SSCM3cXmW8d6GQFWBBUPtGBkZ4OO9Jau39df8AL8UJuyv/AF0/zv6I9L8CeIp9e8NNqmpW9rYSxXU9vKsU5eIGOQpuDMFODjPIHWt37TbbUb7TBtk+4fMGH+nrXzzA0c/w30m1tbhLTSrDxPdDV0vrRrlLWJmkMRuIiylkyy/eOMlT2qbxPa+FdO8E6P8Aade03VbOXxRFc2s0Nj9lggiz+/WABmKxj+Lacc46cVSV39342/z/AAB6L7/wv/l+J7vqGrabYaTdatdXsC2VrG0k0wcMqqoyenfA6U8XTXemG60l7a5eSMtbl5CI2bHAZlBIHrgEj0rx7xLp2iRp8UPDGl6fZLHcaOl7Z6dDbgI7i35ljjAxnO3kDOeetej+BtQ8MQ+BrW+0WTTrfSLeDdI1sixxRso/eEgAAHOc++al/A5f11/VD6r+u3+Y/wCH/iYeJvCmnatcx2tnd3UPmSWsc+/Z64JAJHvgVtfbbLyzJ9sttgO0t5y4B9M5r598Cp4dn8NeCLbR7SBfF39qJLOWgP2r7KfMMjOxGfJZCNoJ24K4HSumXwlpNr4wvfh43hnTpdF1HUE1+EizXy0jGfMQ8Y3CUKB/sNjpxV29639dP0b+5hKyb/rv/wAD70exjkccilpFVVUKqhVAwABgAUtSIKKKKACuD+LX/IY+Hn/Y3Q/+kd3XeVwfxa/5DHw8/wCxuh/9I7uhAbXxK0nV57/w74i0XTzqlzol68z2AlSNp45ImjbYzkKHXcCNxAwGGc4rynxN8MfH2pwLr2n2sFlr/m6jqVoklyjCynnuItkZIOCfIEoJU7dxOD0Ne+a5q2maHpU+raxf29hYW6hpridwkcYzjJJ6ckCrcbrJGskbBkYAqQeCD3qklfm/rX/hrg9rf1p/w58zzfCHXtMW1tE8KX+o6bbnW4YYtL1iOzliW5miaCTcZUBXajZU7h0ypr1DxD4J1LXfC3gfQ9ZtbS7Sxl26ysJWOPyzYzwOUHH8UigBRxnPavSq57xB448I+H9Xg0jWvEWnWGoTqrxW00wWR1ZiqkDrgkEfhVKXuqH9df8AP+rB1cvX8TxR/hn48s/DraffacniW6J1SO2uBdRxfZriaVDbX+GYYdVBJK5dedo+Y16/4uTXL34ZazY2+i3Fzqk9nPZxW3nxKZSwMYk3FtoUg78E5xxjPFdaORmgkAEngDrUyXNT9nLa1v6/r9Coy5Z863vf+v6/N3+evGPgTxxr2n6R5nhu7E8GgwWNlHDqNvGtheJJlpLsbiLiE7YyEG8YD/KGYGug8b/DXxlqPxC0TxZYeILCZo9TtHlhl04H7DBFBKrCNjKMqXkYlQoJLg5IQCvQR488GHw5L4jHibS/7Iim+zvefaF8pZc42E/3s8Yq3/wlXh0+FH8VR6vazaKkRlN5E4aMqODgjqc8Y654q+Z35vO/43/ryM1FJcvlb8Lf15nl2hfDnVV+IN3f6bpN/wCB4Z1uzqeoadqyzrqMkkqPG8Ucm8IRhyS0a43kDOchW8AeJ5rp/CU8Nw+jjXrjWBrr3UW50lik/dmNSG8zzJTztCbR1zxXo1l478G3muz6Fa+JNNl1SDzPNtBOPNTZ98FfVe/pV/RfEWg61oZ1zSdWs73TF35uopQ0Y2Eh8t0GCDn0xWTjHl12S/C9/wA16Gl3fTv+lvyb3PGJfAvjjU9O0e4utHFnf+FLCztrWL7bGyaq8FzDK5QhjsVlgAXzNp3PyABmr2seHvGbwrqsHhG7mu9T8XQa5c2Qv7YNZQwJFEELGQKzMI92FJAyQTXosPxC8EyX2naf/wAJLp0d7qUMU1pbSTBZZUkGYyFPI3ds1Mvjnwe2p6jpa+JNMa90yKSa+gE4LwImN7MOwXIz6ZrXmaevRt/O6k/xSv28jLki1ZdVb5WcV+Ddv1NrT57i4gMlxZSWbiR1EcjqxKhiFbKkjDABgOoB5weKsVzOofEDwTp+hWOvXvinSYNLv8/ZLp7lRHPjrtPfGK6SN0kjWSNldGAZWU5BB6EUi7nm3wy/5G34lf8AY0j/ANN9lXdVwvwy/wCRt+JX/Y0j/wBN9lXdVmwKfhP/AI+tc/7CP/tGKt2sLwn/AMfWuf8AYR/9oxVu1S2AKKKKYBXNaT/x7Sbl+U3M2FHWQ+Y36CulrmdI4tpmGV/0iVS3fHmNwtAF1mUMRJcsrdwg4HtRTtzJ8qmFAOit1H1ooAb/AHQF/wBxP/ZjVe0/5GW22j5Tby/MerHKc1Y4wfmJXPzN3c+g9qr2v/I0QZbc32eXJHQcpwPpQB0NFFFABRRRQBzWl/8AIe1//r8j/wDREdalZel/8h7X/wDr8j/9ER1qVDAASDkEg+1Lubdu3HPrmsPxH4m0zQp7e1uY766u7lWeK1sbR7iYouNz7EBIUEqCemWA71m3nxD8M202mQiTULltWtmudPNrYySi5CjLIhUcyAclOopXHZnXb2yfmbnrzWR4s03Uta037BZ60+mRykpcyJAJJXiIIZUYsPLb0bDY9K57XviRpVh4XstesbHU9QhutSj08xR2cnmQyGYROrpjKsDnCnknA71oav460LS3SO6j1Qv9lW7uEjsJHazhbOHuAB+6HDfex91vQ07af16/kCv0/rodFaW8NpaQ2ltGsUEEaxxIvRVUYAH0AqYs2Nu449M1yGt/ETw1o97d2d2dTea1tku2Fvp8svmQN/y1jKg70Hcjp3qrF4x03T5fFmrX2oa1PZaW0LT2j6W4Nkmw5dABukRsFy3QAelDe7YlHZI7nc3HzHjpz0oLMerE/jXN6B400LW9TTT7NrxJpbY3Vu1xaPClzCCuZImYYdRuXJH94VQg+JPhmfWbXS4Rqzy3kpjtphpsvkTYcRl1kxtKB2UFugLD1p2d0u4XOzLuerN+dG5sY3HH1rlfF3jKHw74h0TR30nVLx9UkkXzLW0klCKsbNxtBy2QMjsCT2rmdI8cW/h7xJ4v07xBqmsX1rYalH5czWpmSxhkgjf968aAJHuZsFuynniktf687fqOx6hvfOdzZ+tG5sfeP51z3iLxho2hXosroX9zceT9okjsrN7gwxZx5kmwHYuc8n0PpWhf6zpdloT65PeR/wBnLCJ/PU7lZCMgrjrkEY9c0X0uLyNFmZvvEn60bmwPmPHTmuG174k6bp3hyXV4tH12Vor6Kxe2k02aOVHkK4LIRkAhhg9zwOa1ofGGlyajPp32PWY7yGwOoeRLpsqu8QwDsBHzMCwBUc54o/r8L/kO39fgdHubn5jz1560jNIVIDkHGATziuXk8deH/wCwdL1aM6jPFqztHZQW9lJJcyMu7diIDcNuxieOMVg/D/xdDB4X13VNZ1i/v7W11uW0tXuIg1yw2x7YQiKCz72KhcZzxRu2u3+aX6ivon3/AOC/0Or8M6HcaZcXt/qWpnVNTvSnnXAg8lFRAQkaR7m2qMsepJLE+gG2CQcgkH2rkbz4i+GrLRJdYvW1K2tre6W1ullsJFltXYAqZUxlFIIwx45FTReOdHmtdXkhttW+0aVALia0ksJEneM7trohGXU7TyOKTdl6Dtd+p1O9/wC8350bmzu3HPrmuK8N+LNR8RaZ4d1+00+Ww0m6ieXUxeWzo0a+RvVkLYym4gbsEHtWt4X8WaV4jllj06PUE2RLMjXNnJCs0TfdkjZhh1PqPUetU007Pcm+lzeJJOSST70odwOGYfjXLQ61bjx9qdnNqt/EtnpqyyWU9mY7cLu5nSUj5+u0gHAxXOW/jOPWviP4WGj6hrUFhqENwXtLu0MEFzGsLOk0e9AzDO35g2ORxzSjra39b/5Del/67f5npm5ufmPPXmjc3HzHjpzXMWXjjw/eauumwPekyTPBBcmzcW08qZ3RxykbXYbWGAeqkdqo6f8AE3wretF5R1WON7z7DJNNp0scdvcbgojlYjEbEkYB9aFrawPTc7bzJP77fnTQTnOTmuMHjy3k8Xa74c/sfXA2l2yStcRafLIGLK5OMDH8Hy/3jkDpXKeJPGV1B4X8F2Vhq3iS8Gt3flzata6WRdNGu8kBNhVZMrt24J2gntR287fiNqzd/P8AA9fZmb7zE/U0FmwPmPHTmuB8Ka5a6bN4hXWPFWrXiaRBbtcjVbAWxgUiQiQEAb9+MccZT3rTTx7oTaZqF9JBrEH9nxLNc20+mypcLE2cSCIjcU4PzDjg0PQSuzq9zZzuOfXNG5s7txz65rjoviP4YljmeJtSfYITEBYS5uhL/q/I4/e5wfu56V0Ogataa3pcepWS3CROzLsuIGhkRlYqQyNgqcjvRqFzR8x/77fnTSSxyxJPvXFfFfVfEWj2ujzeH9Ss7Q3ep29jMLix+0ZErhdw+dcFc5x39qq6H4zvNPuPE9h4pcXraFPAi3mn2TZuRMuQghUsQ4IxgE5yDQtU3/XT/NA9P69f8j0AMwHBIo3Nt27jj0zXJzeP/DsPhu+1+f8AtKK00+cQ3yPYSCa1bg5kjxuVcMDkjGOaB8QPDhtrqbOpL9nmjgWNrCUSXLyZMfkrjMoYDIK54o/r+vvA6xWZfusR9DQGbGNxx9a4+9+I3hey0iHVLyTUILaS8FjJvsZA9tOcYSZcZjJyuN3XcPWi4+IGkL4f1nVILPVml0hA1zZS2Ekdwu4EqTGRu2nB+bpwaTdk2+g0mxl94N1Nr7V/7O8Siz03WZPMvraSwE0hJUIwSUuNgIAwCpwc+tdVpdpDpmnWun2e5ILWFIIgWyQiqFGT34FctF8QtIXRdOv7qw1mOe9t/PFnHpsrzogA3SFANwjBYDfjB4rpZtSs4tGOrtI32MQC43hSSU27s465x2qn7iafT9P6ZKfM0+5dLuRjc2PrQWb+8fTrXLaZ460TULG/uobfWI2sbdbqa2n02WO4MTDIdIiNzDjsKZ4d+IHhrXrzT7fTpL4rqUZksZ5rKSOG5wMsqOwwzAA5HXg0rO9h9LnWKzL91iPoaTJznJz615f8QfHNtItvHoOqazaT2usQ2kk8VqRaXLFwrw+ayFXPPRSDkda9D8Qatp+h6bNqWpTeTbREAkKWLEnAVQOSxPAA60r6c39dP8x215S9vf8AvN+dG5s7txz65rjNS+Imj2vh3VtVjsdXafTI1eewlsJIrlQ33WMZG4If72McVh614wnt/E3g7WPO1620/VIbhLjSTZndI6xbl2xFPMLZ6YOCO1NK7t/XX/IT0Vz0/e+c7mz65o3NjG44+tc2njbw+/hlfECz3H2V5jbrD9mf7QZ923yfKxu8zP8ADjNVrj4heG7fSk1K5bUIIPtYs5hJYyK9tKegmXGY85GC3ByKAOt3vnO5s/Wk71yDfETw8LM3Ah1lpBPJB9kXS5jckxgF2EWNxUAg7sYroo9UsX0VdYM4jsTB9oMkgK7UxnJB5HHajpcOti9vf+8350b2znc2frXKad4+0G9iu5Vj1a3S1tfthNzp0sXmwk4Dx7h84PGMeop1n470O60vU75YNXjOmRLNdWsunSpcrGwyHERG4ggHkDtQ9NwWp1IZgMBjj60mTnPeuW8OePfDmv39pZ6fJe5voTPZTTWckUN0gGW8t2GHIHUDpWn4l1+y0CG3kvIL+4a5k8qGGytHuJXbGThUBOMd6HpuBrlmJ5Yn6mje/wDfb868+8VeIGv7Dwp4g8O61fQ2t1rMNrLCqqqzIzMrpIrKWDAjHBBFb8HjHRbjxEdEh+3PKJXh+0Czc2vmqMtH52Nu4emaP6/L/MHp/Xr/AJHRbm4+Y8dOelG9853Nn1zXLaf488O32qQ2MEl8FuJmgtruSzkS1uJB1WOYjax4OMHnBq34l8U6Z4fv9MstQh1F5dTmEFsbaykmQyH+FmUYU9+e1HbzDubwZgchjn1zSHk1zF5468PW9rq1wkl7eDSLtbS9S0tHmkjkbGPlUZI5HI4pl94+8O2V49vP/aW2Eot1OtjI0NozYwszgYjPIyG6ZoA6ssxxlicdOaN7/wB5vzrkdX+IfhvSdTu9PuhqbXNoI3lSLT5ZMxuQFlXaPmjyQCw4FY+k+KW0HUfFR1q/1nVLO21KCGzRbb7RMnmx7tirGoJGfUHHrQnf+vNL9Qen9fM9G3tnO5s/WhWZfukj6Vn6nq9hpeiyaxqMrWtpHGHcyoVZc9F29dxJAx1zxWJF490JtP1G7kg1iB9OgFxcWs+mypciL/nosRG5l68gdjRcDqwzDOGPPXmjc2Mbj+dct4d8d+Hde1C2stPkvQ15Abizlns5IorqMAEmJ2GHxkZx0rR8S+ILHQIrZruDULh7mQxww2Vo9xKxAyflQE4A70PTcDYLMRgsSPc0hZiACSQKz9B1ax17RoNU0ucyW1wpMbMhBB6EMp5BB6g1534f1jx5q1/rtqni7w+txpeqtZxWr6UEa4RSCTkzZBIJ6A9KOtv6/rUOlz1UMwGAxA+tAZgcgkGuE+Jni7VPDd5pTafBby2kcscutGRSWjtnfywUI4B3nv2FJ8UtZ8QaRqPhtdF1vTtPtdUvxZztdWPnBQUZhIG8xcdAMe/Wha/fYP8AK53m5s7txz65oDMCSGIz15rzLxL4l8UeGtMtP7S13RZYdQ1WO0i1xbPbBbRMmdzxiQjO8bRlgOa6vRdQ1ax8LXeoeJZLK5ltDK6T2XCXUS52OFydrMMfLk8mjo32/wCA/wBQV20u/wDX6HRFmIwWJHuaAzAYDHHpmuN+FfiLWNd03UbXxHFbQ61pt40NwlupVNjDfEwB55QjPvmsj4q+Ir+28VeHfCtlN4gsE1LznmvNKsjLKNqjYFJRlwC2W44AHSh6NLuC1v5HpO5sAbjx05oLM33mJ+prj7bxtoVjNFpN1faldtBKtnNqj2T/AGYz9NrzAbFfdwR2PFF18RfDdtq11pUi6t9stLpLW4jXTZW8pnxsc4HEbZ4foeaN9v6/q6D1OwLMerE/jRubOdxz65rhl+KnhDEjSSapDFBdGzuZpdNlSO1nBx5crEYQk4xnrketbvhrxPpfiCe8t7Jb2C5smUT295avbyqGGVba4BKkdD0oQPQ2ySxySSfelDMBgMQPrXO+IvGGj6FffYbmPUbq5EP2iWKxspLloYs43yBAdinBwT1waq6p8QfDWnzWkTy31wb6za8sza2cky3Ma4LeWVB3MAclRzjmjz/r+tGHWx1YJByCQfWl3NnduOfXNZLeINLTwwviSWZ4dOMAnDyRlX2noNp53EkAL1yQKzLfx5oEmnX99Oup2CWBjWaO9sJIJSXxsCIwy5YkAY6nih6OwLVXR1IZh0Y/nRvbOdzZ+tcmfH/h9NJ1PUZ49WtxpaLJe202nSpcxRkZEhiI3bMA/NjHB9KrTfE7wpDBLczPqkdrFJCrXLadKIdsxxHIHxgxk/xdOaBXO13NkHccjpzRvfOdzZ+tcmvj/wAPtZtceVqwl+1NaJaHTZRcyyKu47IsbmAUg5HGKnk8baCuiWmqxveTpdzNBDbQ2jvdNKud8fkgbgy4O4Y4xzQM6Xc2Mbjj60FmJzuOfXNcLP8AErS/7V0KytNJ1y5XVjMAy6bKGhMbBWDLjIIJ5B+6OT1qbSPFWmQf8JTqN/rOoNb2F+sT213YmFrRjGm2GMY3SbywKnnJfAoX9fgv1D+v6+47Tex4LMR6ZrC0LQ7mz1e91jU9UOpX1yqwoyweTHBCpJWNU3NzliS2eSe2AKoHx/oK6TqmoTQ6vb/2XEJry1m02VLlIj0k8ojcU4PzAY4PpU3h7xvoGu6nFp9i96slxbm5tXntHijuohjLxOww4G5c49RQlr/X9f0w6f1/X9I6WiiigAooooAK4P4tf8hj4ef9jdD/AOkd3XeVw3xfsNduYfDGoeH9IOrXGka9Hfy2ouI4S8Yt54zhnIXOZV4+tADf2gdD1jxbo2j+EdL0mK/t9QvxLqP2p5I7YQRKX2ySIrFdz+XgYOcH3x5lp0/in/hIdN0u/tfFA8Taboum29ulp55tkmS8nilnlwPL8uSNMhpByvI5AI9N/wCE8+IX/RJL3/wd2f8A8XUS+M/HS3b3a/By4Fw6LG8o1iy3soJIUnfkgFjge59auNo383f8LBLVfK343OZ+D2oalH4k+2wweKrq2eXUItYmuY55beSU3qpbeTuypCKZATHgBRlugNbXilbzTPj0Ndmh8Xrp76NaQo2j6e1xBcSLPOWjnxGxAAdTwV6nmrlr408dWsXk2vwduII8ltkesWSjJOScB+5JNS/8J58Qv+iSXv8A4O7P/wCLoTso+X9fqHRrv/wP8jzbxV/blhaas+qxeNY9Hm1GzTRirziRbNr9BPCwQ7/NYn5Q3zGIoByHr134Q3V8vh57C+s9ahjimnksf7RhkEoszNIIUdnGd4RR8rEvt2luTmsa58Z+OrqMR3PwduJ0V1cLJrFkwDKcq2C/UEAg9iKl/wCE8+IX/RJL3/wd2f8A8XRF8sOX+tl+On4vuEvelzf11/DX8F2OTsNb1fTvDmvXFp4J1ya/ufFk1xZSXmgTy/ZI5dxF2I9u5tqhhhcHLAEqCSNvQ9FXVYvDPhq20/Xho0dxLrmsXep2TWz3dyszMiSIwHLzFpiAOBGnZhWj/wAJ58Qv+iSXv/g7s/8A4uj/AITz4hf9Ekvf/B3Z/wDxdEWopLtb8FZfir/0glq2+9/xbf6tf0zO119U1L4veH7iDRfEyRaVfXDXVtcWKnT1j8iVVu4ZlHzStvChdzEiRgVBBrG8Mw6vrnhC48HN4f8AEFhDrnifUJdQmu7GS3EenvcPO2S4H+tRkix1/eP/AHTXVf8ACefEL/okl7/4O7P/AOLo/wCE8+IX/RJL3/wd2f8A8XQna39dU/0Bu/8AXk/8/wAjN8SyDUPiSPD114a1ix0C2vLOV5rLQ5ZF1W4TY0TSTqu1IYiI+vJKdVVfmz/CllrWn6rotjd6LrEUvhm+1a+1C7Sxdo7yKYymMRMB+9eTzEcquSChB5Arov8AhPPiF/0SS9/8Hdn/APF0f8J58Qv+iSXv/g7s/wD4ul0tf+tP8hNJnndrp+sw/DTwze6fpfifTvE1nZahpiQP4ckuQyzMjMrqxUR7iI9srHbw+c817X8M7K40bwXpPhu8M8l3o9hbWdxM8RVJXWFMshPDDtkdwR2rmP8AhPPiF/0SS9/8Hdn/APF0f8J58Qv+iSXv/g7s/wD4unFpJpdbfhf/ADY3q030v+Nv8kL8Mv8AkbfiV/2NI/8ATfZV3VcN8J7HXop/Fmr+INGOjza1rn22C1a5jnZYxaW8WS0ZIzuibj6V3NQwKfhP/j61z/sI/wDtGKt2sLwn/wAfWuf9hH/2jFW7VLYAooopgFc1o/8AqZNrZYTzYJ6RjzG5+tdLXNaT/wAe0gZcg3M21B1c+Y3J9hQBcVcjKW29ezN1PvRSN5e4+ZLKW77Bx+FFADucsd3PR39P9kVXtc/8JPbBiARbS/IOiDKYFWO4G3kD5V7KPU1WtP8AkZbbC4X7PLjPU8pyaAOhooooAKKKKAOa0v8A5D2v/wDX5H/6IjrUrL0v/kPa/wD9fkf/AKIjrUqGB518RvCN1qPjPTfEcejz65bRWMtlPZW+ptZSqWdXWVXDoCBtIKk9wccVXj8P6zp3ivwS+k+Efs2kaTFci5EeoxsIDcDBHztvcr95iM5z8ua9N7Z7Vn6Freka7ayXWjajb38MUrQyPC2Qki4yp9CMj86I6Ky6f8H/ADCWru/6/qx53d+GvFB8P6rZx6Mrzw+Ko9ZtAbuIC8hW6SYqDn5G2pj58ckVH4h8G3t74xvfEF54RutYt9YsbeOS0j1r7K1lLGGDLJtlVJFIcdN2Cp9a9YopJWio9F/kl+SQ27tvv/nf82efaTo+uab8VoL6Dw2I9Ei0KLSkuYr2MrGVYPkKzeYUGNvTJxnpWR4i0nxle/8ACw4bfwjKy69ZLa2Mh1G2AYrG0W5hvyoO/d64BHXivWKKJLmXK/P8XcIvlkpLfT8FY86ez1u11bwhr19ozQ2mm6RdWmqBryIm13CHDnDfOuImPy5PIrnPh9DPpOv+F7vVrDUF0mSKax8NzN5WyNJx5o34cyMWSMAFkXb0IzXsk/leRJ54UxbTvDDI298+1cp4G0TwJIkXiDwpHBdRZeOGdLuWaOMg4YIrsVQjlflAwMjpxVJ3m5P+r3v+ej6a7k2tBRX9dv8Ag9/IPHdhrLeIPDOuaPpf9qDTLqY3FstwkLlJIHQMpchTgkZGelczf+H/ABVqWl/Euzbw8bVteDNpzvewsJSLdIQp2sSuSpbngA8816rRU/1/X3FqTTTR5Pr/AINv7vxWPEV54UutXhv9JgtZrGHWvsslpLEXPzFZVSRSJCOCcFfeu21HR1h+Hx0O10CyvY47FbcaW05WF1CgGJXbkDHAJx26V0VFNu6a/r+tSVo0+39foeUN4W8WS+BtT0+K0u1RNStbzS9M1DUo55o0imWWSPzgSu1iMLuYkY5NburW3iZfF9h4osfDpuPO0mWxubM3sKSWrtIjqxYttdflIO0k9MV3VFHW/wDW1n96Dpb+t7nkvhzw74w0fS/CV/LoK3Oo6BJeW9zZxX0Si4im3Hzo2Y7RgkfK2DjPFVbzwV4q1Xw/rFtqGixRXH/CRx63bwx6gEW7jwmYA6MGjcBSNxwNxyDjmvZKKOt/63T/ADVxJaW/rZr8meQ+IvCOqP4E1Kz8O+BZrG+1G8t2khm1pJpSsTBt7ySSMMfwgKxPPIFdNd6Xrt345vdSOkmKz1PQFtGla5jP2aYM7bGUHLfeAyuRXT6xrej6PLZx6pqNvZvezCC2ErY82Q9EX3NaNJpS38/yt+RS93b+tb/mcr8PbXWLP4d6fo+raOlpfafYx2XlSXCSx3Hlxhd2UJwrEdDz7Vk/C/RNc0jVLrfpN1oGivbrt0ubUUu40uMrloCpJSMBSNpPcYA5r0Cq2p31lpenz6hqN1FaWduhkmmlbakajqSewqnO8nN9RKPuqKOC8Q6H4g1jxzrCnRZYNJvtDfS11D7XDwxO7fsDb8Z+XpnPPSqllp3jabWPBc154VS2t9Eie0vGXUIXZ90HlecmG+4OpBw3I4616ejLIiyIwZWAZSOhB6GnUorlVv63b/Vidm7/ANbJfojyTwN4Bl0O/tbXUPCUl7Jp99LcwaudacwsC7SIVtzJ8snzbeUC5Gc4NR2fhzxhJ8Ptc02fw21vfTa9/aVtA1/A3nRtMrldwbCsAvfAOeK9frO17W9I0G1juta1G30+CSQRJJO21S56DNC/r71/khtX/P8AP/NnKra+JNP8ca9rMPhyS9tdY062CiO9hRoJollzGwZhnJkADDI965ay0Xxxb6N4Gtm8GytLoOpSXN0Bqdt8yESAbfn5P7z/AMdPtXslFHVPt+gPW/3ferHkfibwn4o8Tah43tZNFOnW2s2drHZ3Ml7Eyl4C5wwjbeA28DPbnOKsR+F7tfDHiCTT/AU+nate6cbJVuNcFzJNu6gO8rKqA88kE+lenXV1a2qB7q6gt1Y4DSyBAT6DJqRGV1DoysrDIZTkEeoNJrmTXlb9PyHfVP5/19xwc+k6ldfC3SNH1Lwd9tuLSO3hmsBqMcUqeWoXzYpVYKGBGR8wP8queD4vGWlaNpFjfWpvg106XMl5fI1xZ2oX93uZRtmcEAHHY9Tg12VFW5Nycu5KjZKPY4D41aNrHiDSNL03S9Bl1WJNSgurrZfJbFY43DFQzMrbiM4Knj1FTeLPDV5H4Jg07wnp72ubqGa+sorvy5rqLIMsRuC2d5HG8tnjrXc1Wkv7COfyJL60SbOPLadQ2fpnNStFbzv+X+RW7v5W/P8AzPHW8F+KbXwV460ax8LsDrsyS2MTarHIUUoqsrvI5JK4JPJBzxmuo8eeG9U8T+GPDlw2jyrd6TdJcTaUdQETyqFKMizRsFDYOQdwHrXe211a3W77LdW8+373lSq+364PFTUf8D8Nhf8AB/Hc8k1zwrq0fhezt/DvgeS0nk1y31C5gfWElkCxMpLPJJIQzEDACse2a2NW8P6/feIfGDJpoS11zR4Ibe4a5jxHMivmNlB3dWHzAYr0Ooru4htLWW6uZFigiUvJI3RVHUmplZxaezv+Vv0HFu+n9a3PMtc0fxFqnh3Q1l8F3cOqWNp5MN1aazDDc2cyqqhw27Y8TYJKnd0GVrrdesPE9z8OJtOs9SjTxG1gsf2pDtDTbRuIPbJzz2zWzo2qadrWmQappN7De2U4LRTwtuRwDg4P1BFXKud3dPqKFo2t0PIPDfhfxFo+u65qtp4QuYINR0P7LHby60lxMJ1J4Z5JGGGzxg4GOcVc0PQfFdp4d+Hkc/h9vtWgTsl9AL6EkIYmTzFbdgjJ6Zz7V6nTZZEiheaRgkaKWZj0AHU0X7/1Zt/qCW/nf8VY8hvfDPjS18JyeFLHw9HeQ2msjUIb1r6JVuYvP83aqk7lk5I+bA4613HxE0fUPEHhy2+wxql9a3lvfx28kgAdo2DGIsOAT0z0ra0PV9L1zTU1LR7+C/s5CVSaFtykjgj8KvUrWSXp+Fv8kO923/X9anmuqeG/EXiV/E2r3WmLpFzf6QNOs7Ka6SViQ28u7RkqATgDn609rfxZd+J/BOozeEJreHSo5UvS2oWzGPfF5eQA/wA2Dzx2r0eiiPuvT+t/82J6/wBen+SPINV8D+IL/Rr23m0re1p4lbVbeFb8Rfb4WxlVdGDRNxxuI5p3iLwjqbeCpbXw94FktLu71S3uZ7ebWEmlKxNnc8kkjKScYADH3xXrtQ3lzBZ2kt3dSrDBCpeSRuiqOpNCfKvS34W/yQNcz+/8b/5s434l6ZqGvafp7p4Xuru5VWdJLTVI7W70+UjgpIWCsOxGSD6GtG+0TV9Y+Gc2gatfIdVurAwzXPbzCOCcDntkgeuK3NH1PT9Y0yDU9KvIb2yuF3QzwtuRxnGQfqDVulKOji+oJ6qXY4C6j8eal8PrrRYdJOh6pBaRwxTi/icXDLgN5ZUkoGUHBbBGa5zRvCfiLSrrxZdWPhGeGDWdIS3traTWUnlSUKykO8kh67s8EjA9a9iopy969+oR91JLp/wP8jzPSdE8UQWvw8mm0FhLoiSW9/D9thJjUxBBIDuwwyM4HPtWx8S9I1rVLvR2sbW51LSoZZP7Q0+3v/sbzZX92/mblOFPJUNz6Gu0opyfNv6gtFbyseMaZ4X8ZaR4J0LQY/CxuZdN1/7c7R6lDtMIdmGC7bicNjnnjmt1PD+vv48bULHQ59BhuZX/ALSuYtSSS1vYSveDJZZsn7wC9OSRXpVZ1jrej32rXuk2eo289/Y4+1W6N88Oem4Ut9H/AFol+gf1+Lf6nnumeF/E76V4c8JXmlLb2Wh6gl0+qi8jZLhI2ZlCRg7wx3c7gAMGuq+KOi6lrnhZl0QR/wBs2VxHe6d5j7F85GyAT2BBIrqaa7KiF3ZUUclmOAPxobv99/np/kC0/L5f0zzm38FavaeLNIuLZYP7MuLZG1vMg3GeIl0wP4gSxXPooqDV/DfieG28VeHtP0lbyz8R3b3CaibyNFtRJjeHQneSMcbQc16QLyzMZkF5bbAcFvNXAPpnNSxukiCSN1dD0ZTkH8RQ13Xf8dQUvPt+BwPh7SNe034qXF82iOdJbSbfT0v/ALXDnMXO4pu34P0zXO3PhXxnL441vxZZaXPZ3kN5Fc6bDNqELW92gXZJGyqSUZhyGPTjpzXqqarpras2kLfQnUFTzGt93zhfXHpV2m7ppv8Aq7v+Ylyu6X9WVvyOV8d6RqPifwP9lhtxZah5kN0ttLKCA8bhvLZ1yOcYyOOlc5rek+Ktcutd8QS+G3s7mbQn0m009r+FnlZyxMhcNsVRu6E546V6Pe3VtY2kl3eTxwQRjLyOcKo96i0rUtP1azF5pt5Fd25Yr5kZyMjqPrScLxemn+at+QKai0r6/wCTv+ZwOmaN4miPw/uptBZX0eCa2v4ftsJMQaNUEgO7DD5eg5rU+JWj61ql/o7Wdrc6npMTSC/0+31D7G8jEDy5PMDKSFOcqDznoa7WinJ8z1/q41oreVji/g3omq+GfAsWiatYrb3FrPNsCXAlWRWYspDZz3x83NZXw48MXEPijxFq3iLwTZWlzd6nJfWV9K1tPKqtwEDKSykYz6c16TRSu738rfl/kHS3nf8Ar7zyrVvCGveKf+ErutXj8QaQ17H5FvZWmo2hjuYlXagOQ209zllqjqmj+ONZ8N+CbHXfA8WoTaTdpNqUb31q8UyIjIBhmwxIKtz6etex0ULT8PwBu/4/icv4isbuw0ezsvD/AIV0u/0ssVvtICQxBkYZGwNiPhuoPXtXDW3g/wATaf4QPh2x0a6g0zUtX+0taWuowh9JtdwYRI0hKk7gGwu5RggV7DRQtHcOiX9f1qea6D4d8TeHfizPfWqaprGialZRxX99f31uXSVM7GVFCkgD5T8uemOK0PGln4ik+I3hbVtM8PyahYaYJ/tEq3kMZHmhV4V2BO3aSf0ruqKL7eQd/M8pufCnif8A4R++8Dx6Wr2F5qpvBrBvIwkcRnExBjz5hcY28DGec4rb8I2PiCx+JXinUbrw/JDp2o+T9mu/tkLbhFGEwUDbhuIJHHHfFd3RQtF/Xkv0B6nj3/CN+MLjwT4n0+Tw2Ybu619dUtIWv4GE0f2lZSmQ2FbC98DJrs9JsdYi+JmpatNpLR6fqGnW6Cb7RGfJkjzmNlByevUZHFddRQtEl2/yt+QPVtv+tbnD6vYeItI8a6rr2jaKdai1axit2jW8jgNvJGCAW8wgFCCPu5PB46VgaT4T8SeHtc8BxW+jnU7TQ9Pmtru7S7iQB5inKq7BiF2nt6Yr1eiiL5dv63/zYmr/ANen+RznxL0O78SeDb3S7CVEvC8U8BkJCs8UqyBWPYHbjPvWP4ls/E3irwwiy6CdKvdPvre8t7aa+if7S0TZZd0ZKqCCQMkc9cDmu7ooWn5/P+kN6q3y+88r8TaB4q1638Xa0fD7Wl7qmhro9npz30LOeZCZXcNsAzJ0znA96t+M9L8Uat8JNP0a18NP/aSTWnm2jXsAEawyo5O/dtOQnAB7jNek0UX/AE/DX9Q/4P42X6I89+I/hnUPEcvhnXP7Gmun03zftWlLqP2eUrKig7ZkdV3KVH8WCCfaqg8J6hpkHh3WvD/htbSfTLy6nn0c6j5kkqTjDHznYqZMhSctjrg16bRR6B0X9f1ucPr9t4lvNc8KeJYvD5aSxa5ju7D7bEJYkmCANvJ2Nt2cgE9eM1zl14Z8Wapc+KZJNANgbrWLTVrEyX0LLN9nWJTE2xiVLeWcE8DIz3r1uihaO6/rVP8ANA9VZ/1v/meW+JND8V67H4p1pvDr2l5qGhf2NZ6c1/CzsSZCZWcNsCgydM5+U8c1fs9L8SDV/A2pS6E6DTrG4s7+I3kJaAuIgr5DYcfuzwuTyK9Dopp22/rf/Ng23/Xp/kgooopAFFFFABRRRQAUUUUAFFFFABRRRQAUUUUAFFFFABRRRQAUUUUAFFFFAFPwn/x9a5/2Ef8A2jFW7WF4T/4+tc/7CP8A7RirdqlsAUUUUwCua0jH2WbKlUNxLux1kPmNwPaulrmtH/1EpVvmE82WPRB5jfrQBdLMDhroRH+4o4X2opVD7R5cCFexbqaKAG9jgHDn5R3b3PtVe058T27DLA28o3n+I5Tp7VY/vEt14d/X/ZFQWv8AyNFvub5hby5UdFGUwBQB0FFFFABRRRQBzWl/8h7X/wDr8j/9ER1qVl6X/wAh7X/+vyP/ANER1qVDA4LxW/iFvi14YstP15LKwmsruaW3NmJN5jaEHJ3jqHwDj5cZ5zxzCar4l0JfG/iDT7yyWwsvEuZrSW28x7pWS2D/ALzI8sgE44PPXFek+IPDVnrGqabqj3moWV7pxfyJrOYIxR8b0bKkFTtXI68DmsiP4d6SNI1zS5tW125g1uYT3RmukLLJx86EINp+VR3+6KUPdd/J/mn+SCfvJJf1o1+pz3jTxv4nh8X6zo/hyzvJf7GghbyoNGkvBeSyKXCNIpAhXAA3YJ+YnHy89n4q1LXIPBUup6JpksmpmGOQWxi3yRBiu/CZG90UsQmRuK4zzVfUPBNjdamNSi1fW7G8e3S2u5rS6VGvUT7vm5QgkZbldp+Y+2NjW9Jg1XSTpz3F5aJlGSa0mMcsbIwZSrc9CB1yD3zRb3bf1/X9aDv7yZ5fq+u+ItY8IaTPpvjC0aZvElraTTRaWYpFBkjxHLEzgxupzuXJDLgcZrpk1LxQvizxB4ffWbN/s2jW97aXA04AxSO0iNuXfhwTHnGRjdjtV6bwDo82iz6dNe6tJPPfRahJqLXI+1m4jK+XJv27cqEVQNuMCpNV8E6dqN9b302paxHcpZiyuZIbkIb2EHO2b5fm53crtPzNjGaH8Nl5/wDpKX5oFbr/AF71/wAtDmtI8WeJ/EFv4K0+wvrLTtQ1jRW1a9u2svOTCiIbEj3ADLSg5J4C+9YWj+KdW8O+BYYbeEvqmq+LNQszJb2rXXlHz5nd1iGC/CHC5HXnpXcW/wAO9JtdJ0ews9W121fR0aKxu4rpRcRwsoUwlimCmAvBGflBzRb/AA38P2+jy6VDcaqsBv8A+0bZvtQMlncbixkhbbkEliTu3Zye1VK3M2tv/tk/y0C/u2/rZr83c5fUPGHjq28KQ33ki0u49fttPD6lpTW4v4JnjUP5ZbdEQXYcbs7M96t6xrXiy30rx1os+tWj6ho+mw3trqMVgI/kkWXKGPeRkeScNn+IccVv6x4AsdW0e302+17xHIIbxL0z/bF82SVCpQsdmMKVUgAAcc55q7P4O0u41jUdTnuNQlbU9PTT72Bph5U0a7trEbc7/nfkEdelTNc1OUer/wAl+qf3jg0pJ+n5/wCRL4OTVofBVgb29TVL42aOsnk+TvygKqRubn1bPPWvPYvFXirUPB3ikXWuW+n63ZaaZ2sZdJMNxYyAbmABbEsZBCrKCORnHavS9A0OHSNATRRf6jfQInlrJeTBpQmAAu5QvAA47+9ZWm+BNKto7lLy/wBX1g3FkbDfqN0JGjtzjdGhCrjOFyTknaOadb33K3W9vx/4H9bzR9xRv0t+n9f1pzOqa54j0bw34asIvES3GqXNqbiXyNDe7uJIVjXBESvwFZlDOW7jjmol8a+KNR8N+AdW0+WytZPEN0bG7imtdwVikn71TuBGDHnZ3zjIrpF+HumrDpo/trxB9o06J7eG7+1p57QMFzCzbMFPkXtnjrVc/DHRV0zRtNtdY8Q2ltoty9zYLDeJ+6ds45KEkKGYDPZjnNVJpyv5/h/w34kwTjFLya+dtPxMqRfHUXxG8MadqXiqxJawvZ7lbbTcRzCOVAOC/BMbqO+0gkZzVLwx4/8AFWta1bXtvpWoT6TcapLZtbR6NII4IElaLzvtWcMQV3EYwMkZ4rv9c8M2eratpurPeahZ32nB1hmtZghdHxvR8qQVO1c9Dx1qrpngvTtM1d72x1DV4LV7prs6alyBZ+cxyzbNu7lvmxuxnPHapjvr5/n/AJaf1cuWq0/r+v67Hnmvav4l8ReGNN8QXF9ZDSLjxTbQQ2C2pSSFIr8Rq5l3fOxMeSNoADdeOfQPitqur6H4MvNZ0a6gguLQrIwmt/NWRc4K9Rtznrz9KoX/AMMdCvBLEdS12C1a9F/Daw3gWK1uPMEnmRDYcEtk4JI+Y8enUa5o9jrWg3Oi6msk9pcwmGX58OwxjOR0bvn1ovaPzv8Agv8AIHrLy/4L/RnOXms+JLfx3rOj2rWuoRJov26wtfJ8t1lDhAjSZO4E57DGa5N/FXiC9+HPiu7m1nTrjUdLtEmlsr3RDFLAdrM8M0DPgqwACuD68V1tv8O9Lj1OTUpda8Q3V5NZNY3E018N08J6KxVRgqSSpXBB65pLr4daZeaTqNhea54huX1KFLe5u5LtDO0C5xEGCYC/M2eM89aVvdt1/wCC7fha/wDVyD95N9/0V/1/rbO1PVvF83j/AE/w7pOrabZWd9obX26XT/Me3eNowdvzgOG34wcY689Kqp421288JeGZVuLHTb3VNQuLG61GSDfBAYDMC+wsAN5iwAWGN3fFdFYeBbK08SWOvnXfEFzeWVqbOMT3SMjREglWAQZyVX0+6K5fxZ4Tj0iwsdDig8Q6h4aluri6uBaQreXEEzsXVVQoR5RZnJLK2DjpwRUmvx/V/pYUE7f12/z1Oj+E+p+JNd8Ktqmu3lpLJPNKlq0Np5QVUkePcRuO4NtDA56H8a8+vJvEk/wM8V3era3HqkrX1zDCptfJ2mO5KcnccqcDjt716T8ModYttBmh1M3f2dblhpgvI1S5W12rtEqqAFIbfgYGBjiqV/8ADbR7rS9S0oaxr9tp+oXLXMtrBdoI0dm3NsyhIBbkjJ5oatO/l/l/XqCfu28/8/8AgfIqyeJ9f8Pat4gtNfuLTVEsdH/tWBre28grhiGiIydw+7huDweKrfDXxV4s1jVrRNWsL6awvrI3JuH0aSzjtJMBljDsT5qkEgNweAcc11D+EtOl1lNVubrULmf+zzp86SyqY7mI/wDPRdvLZ5yMfSjwt4TtfDzItrqus3VvDF5NtbXd0JIrZOyoAoOAMAbixwKUfP8ArV/pb7vvl36f1ov1v95538a9G18eMrXxRZ+HrPxno1vpz21/ocjq00Kscm4hRsgvjjOM+/WquneN9PsPh14HsfAeqT2MF6kscFpd6dJqN+0cQbcqxqQPlbALE4AwBXouv+BdL1bxIfEUeoavpOqPafY5p9OuVjM8OchHDKwODnB4PJqnefC/wrMmgi1jvtNk0JZEsZrK42SBJB+8ViQdwbJJ7570oq0eXz/V/wCf4s0bV7+X6Jf1/mecS/E7x5d/Bex8e2M2n2zWmpPZ6ujafv3RCUL5yqXGwqCMrz35rc8afETxB4Z0PxR4mhvLPV9LsntrLTo1stm+5lC7nZwx3IN6nAHO7Haux8PfDjw1ofg/U/CNqt7NouotK0ttcziQRiT7wQ4yB9c9BUtp8PvC8Hw7XwE9pLc6IIjFsuJS8h5yGL9dwOMHtgelN7P5fpf8tPXyJhur+f3X0/4PoYnwu8R+N9S8RX+meJNJvG05LOOe11WXSmsA8pOHh8tic4zkNnpXm3x4nbQvjvpWuaV4XtNX1CLw9eXHlmCMksg4lbI+YqOR34wK9w8J+F7fw6pEer61qREKQRnUbsS+VGvRVwqj0yTknHWs7Vfh7pOpeOrbxlcalrS6lbRmGJEuUEKxN96PYUPyt35z7inOzkmul/xTS/Nf8PqKOkWn5fmn+h59L4m0DwB8DtM8ReALG0uLjXriJVuRbAl7iZvneRE+8VJbEYOOAB61LfeLvi1H4T8V3Vvppim0YJc2F7faI0Av4cfvI/JL5V15IOTmush+EHg2HQdV8PomojSNSuPtP2P7T+7tZtwbzIOMxsCBjkj2rUawh8IaLeXH/FTeJprhVhKSE3UzAAhVAUKFXk5bHfJNTN3Un93lorL5P70VDRpP+td/mvuf3mV8OPEeteKNTtr+DWrS80L+yYJ5gtgI3a4lB+UOHOANrZGOMAd6kVvEUnxpu7ddeRNLh0lJvsf2POQz4I3b+uR97HTjFWvgz4SXwb4CtdLNqtrcTSSXVxCr7hE8jFhGD/srhfwNaereFbPUPEKa9HqWq6ffC2Nq7WU6ossecgOGVs4PTGKqp8enn+Kf6v7iIr3d+34Nfml97POfhvqniTRvDnhedr2xl0fUNYuLE2Qtj5qh7mUCXzc9c/w7cYHWr3ivx/rOleLW+w3iX2lRapb2EkEOku0SFyA6vd52rINwO0A9vWums/h1pNr4dstDj1XXDBY3wvraZrpDNHLuL8NsxtLEkgjuaZqvw10DUbi8ke81i3hu7tb57a3ugkKXKkYmUbSQ3yjqSPam2ua/n+Gn/B/DoNrR/wBd/wDgEHhA+IZPij4tW815LjTrVrdEtPsYXAZGK4becY78fN7U24fxFJ8dLa0t9eSHTF0Y3DWZtAwYCZVI3bh8xz97HHTFdDaeGLO08VXHiO3vtSjuLqJI7qATDyJyikK7LtzuAJ5BA9qNX8L2eoeIrTX1vtSsL+2ga332cyoJYiQ2xwynIyAeMUlo4+S/Rr8xv7Xn/mv+GPNvCmq+JdD0RNUjvLFtLl8US2T2LW5MjrLPt8zzc/KQT93aRx1q5rXj3xXJ4p1m30DS7+6t9HvVtPskGjSTrdnCly1wCBFw3HB6c101v8OdJh8OSaEdX16W3a+S/WWS6QyxTK+/KsEwAW5IINXbnwTpsmtT6pBqOsWL3ZRr6G1ugkV4yDAaQbSc44JUrmlHSyfT/Jf5P7ym0233v+b/AOATeP8AUNb07ww95oFnLPch08zZb+fJDET87rFkeYyj+HIzXCXWs+JNai8GS6Z4ysHW61SSGeaDTSBIVXcA8bOCjDoU555r0vxDpMetWAtZL2/sWSRZY57KbypUZTxg4II9iCKw5PAGjtplvaLe6tFcwXxvxqCXIF005GGdmK7TkYBG3GBQt7+a/Nf8H+tpe1vJ/k/6/rXEvfEHiqD/AITu1XV7EzaHFBcWU504YCvGzMjrv+b7vXI69KmHiDxNretWGkaPf2WmyDQotUu5ZbPzvOd8ARqNw2Dk88kelauveANG1q8u7i6vNWiF9bLbX8MF0EjvEUYUyDbksMnlSKR/AOmmLTvL1jXYJ7G1+xi5iulWWeDP+rlOzDDgdAD70NXX3fk1+dmO+v8AXl/wTz3w54s1bRfhz4L0jTYpUv8AVZLsyzW9g980KxySM2yIEF8njJIwOa25/FnjprDwyxii0u6v9WbTbhL/AE1ozMmCVuFUtlOP4ec+tdDa/DbQbTQrHSbS91i3XTbh7jTrhLoefZls7kjYr9w5Iwwbr1qbU/ANjqC6T9o17xF5ml3H2mKVbxd8k2fvuShycccYGO1XJqUr+f4X/wAtP6uk1pp5/r/wP635HxZrni3/AIQHxjZya1bR6not3FCt/b2ezzonKnGzd8jckZBNejeXqtv4VdJNUil1KO1ZhefZAqFguQfK3fpurNvfA2j3kuvG4uNReHXUUXkHngRhlxh0G3KtwOcke1akej7fDjaK2rapKGhMRvHmU3OD33bcZx/s1k7uDXX/AIBUWrq/dnmui+KPiDfaZ4Rvm1TRR/wkbPbugsD/AKKVDfvlO75z8v3Dgc9a1R4v1qLwVq7Xmp2MOs2OrtpcN0ti0i3LAjbst1JJcgnCA9R1rYsPh5pNjo+j6ZBquueXo1ybiyla6QyIT1QnZgpyeMZ560+7+H2i3K6kGvNWT7dfrqIKXCg2tyP+WkPy/KeO+RVu13/XVf8ABJWy/rv/AMA5Gx+IfiBvCuriRP8AibW2sw6XbXF3p7W3MuMPJBkkbRnjPPHSp49R1fwz428Yalrdzb6rNp/h+GZJIYfI80BicFMtt59Ca6OL4c6Clpq9s91q8y6s6TXLy3QLidOkyHb8r8DkccdKl0/wBpNrq1zqk+oaxqNxe2hs74Xtyrpdx9hIAo5AJxtx171LWmm//wBrb87/AHiXntf9b/loYvw18UeLNX1i3i1awv5rC8svtH2mTRXso7aTgiMMxPmgg8Nx06V6FeRRzWs0M8SSRshDI6ggjHQg1z2jeDLPS7SWzj1nXrm2a2a2hiuLwEWsZGMRYUEEDgEkkYFaI0uWz8LjR9LuZjJDbiGCa5nJc44yz4JJ98GrlZvT+t/y0BNx1f8AW3/BPKbZZF+Ct5bL4Tia1PmMbsPAFyJcB9md2QOOma6vVNd1CwvbTw/oNs9usGmR3B+zaabncSMKm1SAg96jj8GeIY/C8vhtbiy/s+RtzA6hLvwTkqD5PQnmrE/hjxNI1rMlxYQXdtB9nF3DfyrNJH/dc+Vg/kK9Kc6cpNtrdv8ADrueRThUhFJJ3slt56pWsPiudQ1DxZodxPC2m38uizs0cse4wvuHVTj8qq6X4k8Sroela9qF3Yy21xfCzmtorXaxBYqHDbuDkZ24x71LN4f8T2+pw62slo8tlAY44Y72Z1ZO67fKyxJ569axfA3hzxNJp1pNcWcduLS5adbK/nmjj80kkPs8s56+uPapjGm43urL/Nu34ouU6idrO7/ySv8AejpPjFHdt4ctfs14tuBqNuGBh37jvGD1HQ8470S6hrz6nq+nabe2NudIhWSeRrHP2uVlLk4DfIMDGeTR4n0PxT4htIrW8bSYI45VlAtryZMspypOYj0NV77wv4mu5WmaewhllhENzJDfzKblB0En7rk9sjBrKnyqmotq+vby/wAn+BrUcnVc1F2su/S/+a/HuNj8ReItW1HSINJubK0XVdLa7Xz7Yv5Drwe4LAn6Yrd8X3ms6X4Mn1G2urVdQtIlkkJg3RykYyoBIKg+vasQ+F/EQ1iy1SBtLtpLGHyIIob2YRLH3XaYiSD35p3j4eMrjwlf2jaXpV2LiPy/Ls2nkkOT2Gz9acowlKKja1/Lv/kEJzjGTne9vPsr/jcsxa5q+m6zDa61f2MsF5psl4kggMS2zIASGOTuXkc8HiqfhbxLrV9rv9k3Vx5n2jT2uobhtMa3VGBxlQx/eKRjnioNH8Na/Jai6urewuTcWX2XytQup90MRHKBfLG38cmnWXg/xHaXsN7HdWbXMFu1tHI+ozErEf4P9VjA7d/rVSjSs1dX+Xn/AMAiM6rcWk7X89tP+D/wBNN8S+KB4Nk8WXs+nTW0EEoe1S3Ku8ittRwwJwD1K9uxp9v4g8VNp+pSSRzqsenm6hvJ9JaBI5FGTHtZvnBHQ5FTaP4Y8QaboFxoQTSLywnDBorq9mfAbqARGMZPP1qMeF/FP9mz2El9aywzQ+RmTUZi0cf91f3WBxxkgn3ol7K8rW3022CPtVy3v57ljQtb8QSX+gLqF1ZSRa1aPIEitiv2d1UEYJPzjnuBVDw/feKYPB17qMd22pynUZUwlnvkhQSEO6ru+fthOMVYt/C/iSBNJCS6du0rd9mkN9Lu2nGVb91yuAB2+tJF4W8TQRzxWtzZW0ctwblVi1GZRDISSSn7rjOTkHIpy9n0t+Hf/IF7Syun+O9v8zpfBuoSapoSXUmoW2oN5jqZoITEMA8BkPKsO49a2a4a18OeJLdLby/7LLwXTXZkbULjdPKwIJkxGAw56YAruF3bRuxuwM46Z74rkrRipXizsw8pONpLYWiiisTcKKKKACiiigAooooAKKKKACiiigAooooAKKKKACiiigAooooAKKKKACiiigAooooAKKKKACiiigAooooAKKKKACiiigAooooAp+E/+PrXP+wj/wC0Yq3awvCf/H1rn/YR/wDaMVbtUtgCiiimAVzWkfNbyJwzfaJmC9l/eNy1dLXNaT/x7ShlwpuZuB1kPmN+lAFsgOdwimkB/iBwDRSswz890yN3Veg9qKYC9GPTKDj0T/69V7XjxNbLgKBbS4Xv1Tk1P/dAXjqiev8AtGq9p/yMtsVB2m3l+c9WOUyaAOhooopAFFFFAHNaX/yHtf8A+vyP/wBER1qVl6X/AMh7X/8Ar8j/APREdalQ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n4T/4+tc/7CP/ALRirdrC8J/8fWuf9hH/ANoxVu1S2AKKKKYBXM6RxbTMMj/SJQWPYeY3C+9dNXNaP/qZMMC4nmxnpGPMbk+9AF7LJ8qiFQOzdfxopqqCMrbGQf3mPJ96KYB2b5iQT8zd3PoPaq9r/wAjRBubc/2eXOPujlOBVk5yx3DP8bdh7Cq9rn/hJ7cHAP2aX5B/CMpSA6CiiigAooooA5rS/wDkPa//ANfkf/oiOtSsvS/+Q9r/AP1+R/8AoiOtSoYBRUE93bQP5c0yI2M4PpTP7Rsf+fqP9aALVFVf7Rsf+fqP9aP7Rsf+fqP9aALVFVf7Rsf+fqP9aP7Rsf8An6j/AFoAtUVV/tGx/wCfqP8AWj+0bH/n6j/WgC1RVX+0bH/n6j/Wj+0bH/n6j/WgC1RVX+0bH/n6j/Wj+0bH/n6j/WgC1RVX+0bH/n6j/Wj+0bH/AJ+o/wBaALVFVf7Rsf8An6j/AFo/tGx/5+o/1oAtUVV/tGx/5+o/1o/tGx/5+o/1oAtUVV/tGx/5+o/1o/tGx/5+o/1oAtUVV/tGx/5+o/1o/tGx/wCfqP8AWgC1RVX+0bH/AJ+o/wBaP7Rsf+fqP9aALVFVf7Rsf+fqP9aP7Rsf+fqP9aALVFVf7Rsf+fqP9aP7Rsf+fqP9aALVFVf7Rsf+fqP9aP7Rsf8An6j/AFoAtUVV/tGx/wCfqP8AWj+0bH/n6j/WgC1RVX+0bH/n6j/Wj+0bH/n6j/WgC1RVX+0bH/n6j/Wj+0bH/n6j/WgC1RVX+0bH/n6j/Wj+0bH/AJ+o/wBaALVFVf7Rsf8An6j/AFo/tGx/5+o/1oAtUVV/tGx/5+o/1o/tGx/5+o/1oAtUVV/tGx/5+o/1o/tGx/5+o/1oAtUVV/tGx/5+o/1qaCaKdPMhcOucZHrQBJRRRQAUUUUAFFFFABRRRQAUUUUAFFFFABRRRQAUUUUAFFFV5ry1hkMcs6I45INAFiiqv9o2P/P1H+tH9o2P/P1H+tAFqiqv9o2P/P1H+tH9o2P/AD9R/rQBaoqr/aNj/wA/Uf60f2jY/wDP1H+tAFqiqv8AaNj/AM/Uf60f2jY/8/Uf60AWqKq/2jY/8/Uf60f2jY/8/Uf60AWqKq/2jY/8/Uf60f2jY/8AP1H+tAFqiqv9o2P/AD9R/rR/aNj/AM/Uf60AWqKq/wBo2P8Az9R/rR/aNj/z9R/rQBaoqr/aNj/z9R/rR/aNj/z9R/rQBaoqr/aNj/z9R/rR/aNj/wA/Uf60AWqKq/2jY/8AP1H+tH9o2P8Az9R/rQBaoqr/AGjY/wDP1H+tH9o2P/P1H+tAFqiqv9o2P/P1H+tH9o2P/P1H+tAFqiqv9o2P/P1H+tH9o2P/AD9R/rQBaoqr/aNj/wA/Uf60f2jY/wDP1H+tAFqiqv8AaNj/AM/Uf60f2jY/8/Uf60AWqKq/2jY/8/Uf60f2jY/8/Uf60AWqKq/2jY/8/Uf60f2jY/8AP1H+tAFqiqv9o2P/AD9R/rR/aNj/AM/Uf60AWqKq/wBo2P8Az9R/rR/aNj/z9R/rQBaoqr/aNj/z9R/rR/aNj/z9R/rQBaoqr/aNj/z9R/rR/aNj/wA/Uf60AWqKZDLHNGJInDoehFPoAp+E/wDj61z/ALCP/tGKt2sLwn/x9a5/2Ef/AGjFW7VLYAooopgFc1pP/HtIGUFftM2EHVz5jcn2FdLXNaRj7LNkFVNxLuI6ufMbgUAW22bj5k0u7vs6fhRTizA4a4WI/wBwDpRTAQdVG3nqqf3R6mq9p/yMtttXC/Z5cE9W5TmrHGDwxDngfxP7n0FV7XnxRbty2beUF+xOU6e1IDoaKKKACiiigDmtL/5D2v8A/X5H/wCiI61Ky9L/AOQ9r/8A1+R/+iI61KhgZd5/yFH/AOuKf+hNRgegpbv/AJCj/wDXFP8A0JqSqQBgegowPQUUUwDA9BRgegoooAMD0FGB6CiigAwPQUYHoKKKADA9BRgegoooAMD0FGB6CiigAwPQUYHoKKKADA9BRgegoooAMD0FGB6CiigAwPQUYHoKKKADA9BRgegoooAMD0FGB6CiigAwPQUYHoKKKADA9BRgegoooAMD0FGB6CiigAwPQUYHoKKKADA9BRgegoooAMD0FGB6CiigAwPQUYHoKKKADA9BRgegoooAMD0FGB6CiigAwPQVNo3/AB7y/wDXZv6VDU2jf8e8v/XZv6UmBeoooqQCiiigAooooAKKZPLFBC888iRRRqWd3OAoHUk1474x/aD8L6TdSWmi2dxrMqEgyqwSHPsTyfqKuFOU/hRMpxj8TPZaK+d4/wBpceYvmeEzsz82255x7Zr1D4dfFDwr44b7Pp1w9rqAGTZ3OFcj/ZPRvwqpUZxV2iI1oSdkzuKKKKyNQooooAKKKKACsqf/AJCdx9E/lWrWVP8A8hO4+ifypoBcD0FGB6Ciska1LdTOmj6Td6oiHa80RCRA9wGbqR7VQGtgegowPQVnWGrR3F4bC5triwvgu77PcLgsvqp6MPpWjQAYHoKMD0FVZtT0yG6FpNqVjFckgCF7hFkJPT5Sc81aoAMD0FGB6CiigAwPQUYHoKKKADA9BRgegoooAMD0FGB6CiigAwPQUYHoKKaskbO6LIjMhAdQwJUkZGR24oAdgegowPQUUUAGB6CjA9BRRQAYHoKMD0FFFABgegowPQUUUAGB6CjA9BRRQAYHoKMD0FFFABgegowPQU2SSONd0kiIuQMswAyTgDn3p1ABgegowPQVV1bUbLSdOm1HUrhba0gXdLKwJCDOMnAJ703RdU07WtLg1TSbyK9sbhd0M8Ryrj1FAFzA9BRgegopskkca7pJERcgZZgBknAHPqaAHYHoKMD0FV9TvrLS9Pn1DUbqK0s7dDJNNK21UUdSTVPw54i0PxHay3WhanBfwwymGVos/I4AO0ggEHBB/GgDUwPQUYHoKKKADA9BRgegoooAMD0FGB6CiigAwPQUYHoKKKALGj/8eC/77/8AoZq5VPR/+PBf99//AEM1cqGBT8J/8fWuf9hH/wBoxVu1heE/+PrXP+wj/wC0Yq3apbAFFFFMArmtH/1Mu1vmE82WPSMeY3610tc1pA3W8i8MftExC9h+8blqALqq20eXbqy9i3U+9FNbaxLeXPJ/tA4B+lFMB394lv8Aff8A9lFV7b/kaLfcRuFvLlR0UZTAqx3PABQcDsn/ANeq9rx4mtlwFH2aUgd+qcmkB0FFFFABRRRQBzWl/wDIe1//AK/I/wD0RHWpWXpf/Ie1/wD6/I//AERHWpUMDMu/+Qo//XFP/QmqO4kEMEkzKzBFLEKOTgdqku/+Qo//AFxT/wBCaqHiBQ2g6grKrA20gIaIyg/KeqDlvoOvSqQFdPENg+oNYLHdm4VoldRATs3rnLEdAuMN6Gm6f4k02+kaOBLvzE2CRHgKtGWkCAMDyDkhvTbzmuk8F6fa6d4aso7bDGSFZZZerTOw3M5Pckkmsn4g6fZ/a9G1TdHBdJfxwl/NMRmRj/qyR975lVgp6lcdCaYFqiivL/GN1q0Xx58IaTb+INXttN1G1uprq0iuAsTtCqlOMcAk8jvQtZKPf/Jv9Aeib7f8MeoUVxvxO8XXXhZNN+yS6JG13K6u2oyyDCqhb5EjBdzkD2A5NcpZfFbXdU0TwLqml6HppXxTM9o0c00gNvMu8FgR1jyhP97HvQtfvS+/YHpueu0V4xYfF/xE9taXl94d0uO2XxMfD1+Yrhywk3YEsQP8OMZDc5NdH8dfEXiPw7pOi/8ACPTWkMl/rFtZySTbtyhnBwMfwkAhu+DxR282l99v80FtWu1391/8meilWADFTg9DikrwvXtU8Q+GvjJ4jv8AS7WxuLmHwkmoXkEtxMLVpFlO8oMkhiFABx25rV1r4zFF0SHS7Gyju9R0QaxIL7zWVVPCxKIgSXLZAJ4wKV1y3/rr/kx2d7f10/zR6/RXF33jiaP4Rnx1a6HeGc2QuF0+SNvMRs4IYAZwDknHOBXD+MfiR4mm+Fw8QaDfeG5PP1aGzivdPnkkRo3ZBkBuUfcWUhu3Iqre9y9dF97sTzLl5un+Sue2UoBJwBk15pq3jrxTpvi7WvDc+naFJPYeHjrEU0bzBHYPsMbA844bBHt71lL8QtS8W2egaHaaFp8k+uaFLqmoJNPIqQwjgIhXDFmPAJ6VDlZX/rr/APIv7irWdn/W3/ySPYCCpwQQfekr56+GnxGm8NfCPwRYM0U2pazLdhbjUXlkjiSORixfZl2PQAD19K6i1+KniO/i8LNY+HbKN9cvZtOdLppYzFNGCfNXIG6EgA/3se9W1Z2Qnpv/AFa/+R67RXhviD4oeKtQ+H8OoaXb6dpmpJ4m/sO8Id2UMsgG6M9drA4OeeTivbrX7V9mj+2+R9p2jzfIz5e7vt3c4+tJbX/rZP8AJoHo7f1u1+jJKKKKACiiigAooooAKKKKACiiigAooooAKKKKACiiigAooooAKKKKACiiigAooooAKm0b/j3l/wCuzf0qGptG/wCPeX/rs39KTAvUUUVIBRRRQAUUUsfMij3FAHzP+1N4/urjV28FaXcNHaW4DX5Q4Mkh5CH2A6ivBCyrwWA/Gtnx1dS3XjLW7qYkyNfTZJ9mI/pXc+NdUufAt1oGh+H1tobcabb3V2fISQ3skg3NvLAnGPlwMV7FOPJGMV1PKm3OUpPp/wAN+p5azKv3mA+pqaxup7S6ivLK4eGeFw8UsbYZWHQg175p2mR6L4x8b6Xo0tlYW0mhxalbi4VPKtJpApzuZTtAyR+NeffGgLBfaNp97br/AG/a2Crqt1HEES5cnKOuAAw2n7wAzSVVNpW3/wCD/kP2XuuV9v8Agf5n0v8ABHxsfHHgmK+udo1K1b7Pehe7gcN/wIc13VfN37GtxL/afiO1yfJ8iKXHbduI/lX0jXm14KE2kd9GTlBNhRRRWRqFFFFABWVP/wAhO4+ifyrVrKn/AOQncfRP5U0Bl+MJJYfC+oyQsVcQHJHULkbj/wB85rrtDhtbfRrOGyVVtlhTywvTbisZlVlKsoZSMEEZBFZNnaa3o6fZ9D1KH7GPuW16hcReysOcex6VQF/4mpGNKsbpcC8hv4vsx6Eljhl+hXOfpVg9TWVBp17c6jHqWuX/ANtuIc/Z4kTZDDnglR3b3NalAHk/jXT7OX9pHwVLJY20jtpd0zO0KksVYYJOOSOx7VZ+NGvXltrOl6HpOoa1BqElld3zRafcx2ytHGv35JXB4UjO0cmuy1Hwb4X1DxDD4hvtGgn1aHHlXbO+9MdMYbA/Lmp9e8M+H9eurW61nSba9ntN32eSQHMe77wGCMg9weKjlfIo+v4lcy5nK3RHjeneJPFetaT8JLw+ItRtZvEE0trqXkOAsyrGW3Yxw/8AtCsiw8U+NLTR9P1STxdql49t4y/sYxy7dk9sWIxJgfM3oeO1ezp8OPAsZsfL8M2af2e5kswrSAW7FtxKDdxz/nFOm+Hfgea3nt5PDNk0VxdC8lTLgNOOkn3uG56itU/fT6f8FP8AJNfMiSvHlXa34S/zX3Gb8Y9Zk0+DQtJs7zVrfUNW1NYLdNOljhkmCqWZDK4IjXGMnGap/s/65q/ibwJcSa3eTz3EOoXNoJzKGl2K5UZcDDMB/EB2rste8O6Hr1pb2us6ZBew20iywLJn924GAwIIIOPek0Lw9o/h2G7Xw9pdpp7XMhmkVAQjy4+8Rnj3xUR0vf8Arb/JlPW1v63/AM19x4RB4q8W2PhSPxAvi3U7y5s/GS6QLaaRWjlt3kK7ZRjLNjkHjAxVzV/HWuDxxZ6houq61Lpk/ikaW6XVxEtsVAw8SQAbyATneTXa/Dj4Xx6Jc3F54lttE1O9GoSX1ncQJKGhd2JIKsdpxnAOM10t18PvBN1eT3lx4ZsJLi4uRdyyEMC0wORJweG9xjNOndKHN0tf/wAlv+Uvv9bqp73Mo+f/ALdb819xwvhSPxNqvijxnD/wmeurbeHda/0aHcrmaMRhjA5I5UnA9Rz61mfCjUviR4qfQ/EEl9N/ZGpT3MOptJqUQRQSwQW0IG6N0IxySe9ereH/AAd4X8P6jcajoujQWN3dZM8sbuTKT1LZJBPv1qO18EeErS/uL+10G1gubnzPNeMsoJf75Cg4Un1ABpLRW8vxtb8Rz95trv8A19x4r4Q8UeMl0zwTrV14q1S8bUPEl1pdxbzspjlgVmVdwx98Y+9XV/A+NofFfxG1HUdc1CRbXxBJan7XdjyioRArPkAbgMAHI44rtYPhv4EgsYrGHwxZR20Nz9rijBfCTf8APQfNwaj8TfDjwnrsWp+bpcEFxqihL6dFJaZAVJBGcbvlHzYyMZq4u0n5/wD2v6p/eErNvt/wZfo0vkUPj/qWpaN8KdV1zRtVudOvbHy5oZoHAB+dQQ4wdy4JyK4nX9c8SadrXifRYfFOqzQDwmNahuPOXzLa4AJwjAcI3Xaa9F+KnhS/8VfD658KaRdWVn9oEcbS3au4WNGB4C9T8oHPHWl0nwB4bj0Gex1LQNLeW/jRdS8jzPLuCo4GWO7b7dPas3G6dvP8rfnr8gv8P9dU/wArr5nm3ibWPGWgfC3RfFcfinU7y78QHTrWWKQokdr5mS8kTEfIzcDJyB1pPGN58R/DfgvULzUtcutNNvrVqNOdtQjuZhbysoZLkqMOB1HTg169B4T8NQ+Gm8NR6Na/2MwINm2WjwTnuSRz6HjtXLeP/hwuqeDk8OeFI9K0qFr6K7nN0JZA5jYEDqSc4wcngdKqb95uK6/hdafn99iYp8qT3t+NmcTr/jDVvDWueN/Dd14k1u4tYItObT7lSkl3FPc4zGrsAoU4ON3TJqlN4p8XJ4D+Jsc2t6vZ3fhyeN7KVr5Jp4SVXMbyqu1xknjHX6V69YeA/C0egXOlXPh3TDHflJNQjQOyTSLjB3Md2BgY54pk/wAN/Ac8N1DL4XsWiuxGLlMvibYMJv8Am+bHv+NJp669LfkVFq6dut/8/vPP/Ht94u8M6RoM1v4n1a+k8TajawSq8kcP2UFNzJDIRiPzG7nOBwKqeKLz4k6D4X09tV1u5sb3/hLbextfLvY7h3s5j9y4KjDOPw4+teuzeFPDc/hxPDs+j202koQUtZNzKpByCCTuBB6HNUb34e+Cb3TbbTrvw5aT2ltK00MbvIdkh6vndktwOSeO2KtNKTfS9/lpp+D+8lLRX7fjrr+K+4veGtPl0OF9P1DxJd6vcTTSSwtfOnnKhP3BjG4L0zj61xXjTUtZ1L4wWng2HWr/AEbTV0CbUTLZOI5Zpg+0fMQflUc4rsLnwrplx4k0jXHXEukQPDZoBym/hiWzkjAAwfTNWPEfhnQPEaRLrmlQXwh3eWXLKyhhggMpBwe4zis5Jtff+TS/RlRdv6+b/VHivhjxP4v8U3Xw78zxFqWntr9nfxXwtyAr+TwkyLj5XPXPSvSfHMXiTRPhcbTR9bkvdbjEEKXl1IsU10xdQwDAYErjIHHU1q3fgXwfdahY6hP4ftGutPRY7ORSymBV6BQpAA/n3rW1nStO1rTpNO1Wziu7SQqWikzjIOQcjkEEA5FXKzWnf9bkQTT1/rQ+evE+rXOveGPDcLa14rtbiPxpDp9/aX8yi4tWzuEbOow5X5Sre/eui8a6xrWj+JfH+lReK9Yih0/wzDf2PmXI3xTDdllO3uQoI75969Pk8E+EpNBGgyaBaPpon+0eQ24/vc58zdnduyeuc03UfAvg/UpoJtQ8PWdzLBa/Y43k3EiDB/dk5+YcnrmpkrxstN/xjb89SlpK7/r3r/loeSQeIvEmvXem6VeeJL3T7eLwGdWldGCm8nZcF5Dj5kGORx1NZXg/XPEkfhH4X+FNFe8ji1PT7meT7HdpazTsmdqLK4IAGdxGMnivbh4C8GiLTo/+EdstmmqyWQO4+SjHJUc8qT/Ccj2pv/Cv/BX9kQaSPDdkLG3mNxBCC4EUhGCyEHK5HYECqlZyb7v9Zf5r7vulJpLXb/Jf5fj9/mqzfEJPEfw80XxB4kurO91QX9tqq6fcq8ciwqSjqQMCXBG4jv2rlr3V9e8R/DrwPJq2v6m8x8ZDTpZ45RG0yJK4R2wMFxtGD69q92k8CeD5L3Tr1tAtTc6YqrYybnBgAORt+b16k5J75pg+H/goaVNpQ8N2QsZ7kXckA3bTMOkg5yre4xRf3lLzv/5Mn+V0O3utf1s1/l9xx/7Udkw+A+sJ9rvf9FWDJMvM371F/ecfN1z25ANUb/Tdas/ibovhXS/F/iCztdW0O4urqRpUeUSqVCSKdo+YcDJzkDFel634U8Oa5ocOh6vpMF9psO3y7aVmKDaMDPOTgeuapQ/D/wAFw6laanH4ft1vbNQttP5kheJQcgAlume1Lr8/0t/wRt6JLp/mv8jyrXtb8VwS/EHPi/VIJPBen2n2EKVQXT+XvaadcYfzDxjgY4FO13WfFd94j1gQ+JdZ0uD/AIQga6LeGQDyLrDYCZX5U45XvXruueD/AAvrmox6hq+h2l5dRhVEkgOSFbcoYAgMAeQGzUVz4I8JXWs3GsXGg2smoXMLW885L7pImUqyEZxtIJGMUndr5fjZq/zbT8raDWjXb9LrT7k1531PMfhx4k8U3HjXwMdR1+9v4PEXhp7y8tpQoiSZduHjAHy8cHnnk96u/HPxNqNprVxpWhaprlvfWHh651OWOzuYraFFDBUldnBLkEEBF68+orv7HwJ4PsZtNms/D9pBJpQZbBlL5twxyQvzdCT06VZ1zwn4a1zUItQ1jRbS9u4oWgSWVTkRt95Dg8qc9DmnP3tvP8b2+66+4UPdevl+Fr/fb8SL4capd638P/D+sX5Vru906C4mKjALvGCSB9TW/VPRNK03Q9Lg0vSbOOzsbddsMEZO1BnOBknirlVNqUm1sTFNRSYUUUVJRY0f/jwX/ff/ANDNXKp6P/x4L/vv/wChmrlQwKfhP/j61z/sI/8AtGKt2sLwn/x9a5/2Ef8A2jFW7VLYAooopgFc1pP/AB6y5XCm5myB1kPmNx9K6WuZ0ji2mYEgi4lBY9h5jcD3oAus2Dhrgof7q9B7UU75l+VVhUejnn8aKAGjooCnHVE9f9pqr2eP+EltyoJBgl+c9XOUyfpVj+98xx/E3dj6D2qC1/5Gi33HLfZ5c46DlOBQB0FFFFABRRRQBzWl/wDIe1//AK/I/wD0RHWpWXpf/Ie1/wD6/I//AERHWpUMDMu/+Qo//XFP/Qmqpq8MlxpV3BCnmSSQuqL5pj3EqQBuHK/UdKt3f/IUf/rin/oTUlUgMfQJfEmhh9Phtra70qJpRaCWbbLEijMaZHBU/dGeVA5zVe+h8QatrFte6okcUdpNE1tFazLtXcMyO24fMRgx/RiVroKKYBXHa74In1T4iaR4yHiKe2k0qN4oLRbONkKSACQFjycgde3auxooWjTB6po5Lxj4Ih8QeJtF8RRatd6ZfaUk8SNDGriSKZdrqd3Q46MORXOaT8ITpdh4ZsLPxferb+G7uS6sVexiYkuWJDnuPnb8/avUKKFp/Xz/ADB6qzPLpfg7btp95ZReKL6OOfxD/b8R+yRsYZ8klefvKfl6/wB33rrPiD4Rh8Y6Ja2FxqE9lPaXcN5b3UUasySxnIO08EHnj3rpaKP+B+Frfkht3d/61v8A5s8+vPhtc33iTUtc1DxbczzalpDaTcRrYRIpiIPzDHRtxLfp0qPSvhe2kNoV5pPiq9tNV0ewbTVvRaRt9otT0jeM/LwcEN1zXotFH9fn/m/vE9f69P8AJfcY+saLPqPhk6R/bV9DcbEH29cGUupB3EdCCRyvQjiuPu/hHpd14a1bSptVnS71TUIdQlvLe2jiCSxbdmyFfkAwvPrk16RRR1v/AF3/AEQW0t/XY4DxF8NTrmtrrVz4ovob6XSpNKv5ILaNRdwOxPT/AJZkZOCtVdM+FEemroEln4nvorzR7KTThcLbRg3Fq/8AyzdegI7MOc16TRSsv6+f+b+9g9f69P8AJfcjzPSfhDa6Ro+iWem+Jb+3utAu5bjSbz7PGzwJISXicdJFOSCTzWrrfgXUNX1Tw/qd14wvWutEna5Rmsom86Rsg5H8K7TgKOnWu3op9b/MGrnmTfB+zPh/VNHXxFfLHea3/bdvKLePdaXG/cQP76nAHPp716RZR3EVpFHd3X2udVxJN5Yj8w+u0cD6CpaKOlv62t+SQPV3/ruFFFFABRRRQAUUUUAFFFFABRRRQAUUUUAFFFFABRRRQAUUUUAFFFFABRRRQAUUUUAFTaN/x7y/9dm/pUNTaN/x7y/9dm/pSYF6iiipAKKKKACgcHNFFAHxh+0H4Zn8OfEvUWMW2z1FzdWrAcFW+8PqDnP1rLi8ZwXFppkeveHbXWLjS4xFaXD3DxMIwcqrheJAD69uK+vPiP4J0fx1oDaXqilJEJa2uUHzwP6j1HqK+V/Gnwf8beGrqQDS5NTswfkurQbwR7r1B9q9KjWjOKUt0edWoyjJtbMq6Z8Q54r3xBfato8Gq3Ouwm3uHa5eEJF/cRV4HQYNZfiLxW2veHtN02/02FrvTVMNvqAlbzfIzkRsOjY6BjzVO08L+JbuYQ2/h/VXkJxj7I45/EV698LfgHqd3exal40T7FZIQwslbMsvsxH3RWknTgtf6sTFVJ6L+r2/yX3HY/sm+GZ9L8I3mvXcbRyapIPIDDB8peh/E17VUdvDFbwR29vGsUMahERRgKo6AVJXmVJucnI9CEOSKiFFFFQWFFFFABWVP/yE7j6J/KtWsqf/AJCdx9E/lTQC0UUVQBRRRQB5T8TPF2uaB8T9E0VfFMWk6NqdnLNI50pbh4XQ4AHUkH3HFWbf4ga3pN3pmhajo8viG/1OCe50+7s3jgW6RDlQYyP3bFfXv9a0fEvhPxJf/FPRvGGn6ho0Vtpdu9utvPHKZJFkILklTgEdv1qXxP4W8Q6l8TtD8V2N/pMdppcEkP2e4jlMkgkI3ncpwCMcfrSjeyXm/u6foOVrtrsv0MTXfjRpuivcR6hoN1by6faQ3OrRT3kUcln5p4RVPMzgckL0qXxR8ZvD2iX95Gtq13Z6dDBNfXP2qOIxrLjbsjb5pSAQSF6VZ1T4fX6fEHVPFOjy6FMmrQRR3UGq2RnMLpx5kRHcjseM1HP8O9QtfHGqeIdIm8Pzw6tFCt1Dqen+a0EiDBkhxwMj+E8Z9qqLva/9eXoJ9bf1/wAH8P1wm8b6r4e8Z+Pr5W1TxFo+mWNnfQ2JuVBiSVSztHuHTp8vp9K7jwv4yn17V7Wyi0JorefTItQa6F6kixiT7qEAZJyDz6c96xE8PXHh7xl4n8XeJdS0ptC1e0is5YIbaZpURF2rwAQcgnIAwOMVP8BfDlx4f8Ep9s84y3EjGHzk2yJbKcQoR2ITHFEbfgv10/J/Jif5/wDA/wCCvmhnxn8XeIPDdpHN4bW3drBFv9WWWLeRZ+YEIX0Y/Nz/ALNXfFfxGstHn0i10/T/AO1rrVrN7y2iF5Hbh41A4V34ZyTgL1NUNb+HMniLU/Ed94jh0S/kv4BBpp/fqbZAu0K+GAI/i4/iJrnm+Evia68Bad4S1jVPDWq21jbNbQm4tZsw/wDPOZGB3CRQcDnHAPWpV7fj+en5fj6lO1/68v8Ag/h8+tuviIq+MB4YsvD9zd30UdvJdxG6jimhE3I2xtzLtHLbTxg1TuvixYQ3d5Mmh3suhWWqppNxqomQKs7cZEX3mQMQpbNUNf8AhVf6rf6UZtWsJ49Oe1a21CaFxqFt5QUOI3X5SHK87s/eNNvfhPqEiX+h2+tWaeGb/W01aWN4WN2hB3NEp+5tLDqecZqlv/Xdfpf/AIJPT5L8n+tvkbS/EqO58TzaTpHhvUNUtbbUxpdxfQyKFjuChc/IRkoMYL5xWV4N8aX8PhnxJqc1rq+rXNnr0lm1tdXcC+R8wGFl4URLnqea1vDPg3XvC/iXXJ9D1TTRo+sX/wBvliuIXa4hcqAyoQdpUkd+QCe9ctL8JfEtxpl7b3GtaGzzeIxrqR+RMYXOSWhlUn5l6Y/GlHp6L843/UJXvp3/AEl/wCz4g+L8zfDnUPEGg6MpvbPVRpc8b3SSRxSFwAwYcSKQeCOma0vEvxatPDs72OoaPm/s7BL7U4f7RhT7NG3QIW/1z4ydq84rIHwg1T/hD/E+gHWtMQ6rq6arZyxWzIsEgYHY6DjbxxtrVu/h9rjeMG8WwzeGJtRvNPjs7+C8snmtw0fCSxZ+YEDqDwaWv9f4f/kv6sPv/X2v/kTP+IfxJS/0bWdO8KRao81poi6tJqVncLCbUSKWiGCCXzwSB2z6VuaZ4j122+Adp4oghk1nWl0WO52vy00hUZYgdepbA64xVHxD8NNUuvEGu3+kazY2dv4h0ePTtRR7Y7kZFKq8QX5QMHBB98dq3NH8M+I9N+Fdr4WtddtrHWLO2SC21C1jbYPLI2kq3PIGG+pxTduWVutv/bv0t6+oL4ot/wBaR/W5yfhj4ialc+GfEPiSx17TPFlhp+nLcLAsSWd1bzhSZI5E7BRg+p5HWtTSPiFrkfw+8P69qnhpZbjU4d7uNRgghCiMP5jM2Au7oE5OaWP4az32o69q+sTaVa6hq2jtpTDSYGjiKkH964bkvk/TArKX4W+JJLTwnFeavoM58PWstjse1keKaJ0CCXYxwJRyf7vT3oeztvp/7d/wPv8AISWq7a/kv+D93mTax8V76603wRqHhfQ/tMXiS7MZWe4RCuxW3xZIwDkD5+nBq7r3xi0PR9avbK4sibbTruKz1C5+2RhoZnxwsR+aQKSAWXgZ9qzNO+FGu6f4R8Jabb61pT6l4Y1GS6t5XgkEM6PuyrgHIPI6cVq2Pw81LTPGGsaxYy+HZ7bWrlLu6S9sDLLby8eYYWPG1scBuhp/afa/4af8H5/ia8q72/HX/gHpCsGUMvIIyPpS0DgAUUhhRRRQAUUUUAFFFFABRRRQAUUUUAFFFFABRRRQAUUUUAFFFFAFjR/+PBf99/8A0M1cqno//Hgv++//AKGauVDAp+E/+PrXP+wj/wC0Yq3awvCf/H1rn/YR/wDaMVbtUtgCiiimAVzWj58mTDBnE823P3Yx5jZJ966Wua0j/j2kDL8puZsKOrnzG6+1AFwKpGVtTKP77Hlveihiu4753Ddwo4FFACnOW+YAj7zdlHoKr2uf+EntgcA/ZpcIP4RlP1qcfwjbz/Anp/tNVe0/5GW22rhTby4Y9W5TJoA6GiiigAooooA5rS/+Q9r/AP1+R/8AoiOtSsvS/wDkPa//ANfkf/oiOtSoYGZd/wDIUf8A64p/6E1JVq5soZ5vNdpA20L8rkcDP+NM/s23/wCelx/39NUmBBRU/wDZtv8A89Lj/v6aP7Nt/wDnpcf9/TRcCCip/wCzbf8A56XH/f00f2bb/wDPS4/7+mi4EFFT/wBm2/8Az0uP+/po/s23/wCelx/39NFwIKKn/s23/wCelx/39NH9m2//AD0uP+/pouBBRU/9m2//AD0uP+/po/s23/56XH/f00XAgoqf+zbf/npcf9/TR/Ztv/z0uP8Av6aLgQUVP/Ztv/z0uP8Av6aP7Nt/+elx/wB/TRcCCip/7Nt/+elx/wB/TR/Ztv8A89Lj/v6aLgQUVP8A2bb/APPS4/7+mj+zbf8A56XH/f00XAgoqf8As23/AOelx/39NH9m2/8Az0uP+/pouBBRU/8AZtv/AM9Lj/v6aP7Nt/8Anpcf9/TRcCCip/7Nt/8Anpcf9/TR/Ztv/wA9Lj/v6aLgQUVP/Ztv/wA9Lj/v6aP7Nt/+elx/39NFwIKKn/s23/56XH/f00f2bb/89Lj/AL+mi4EFFT/2bb/89Lj/AL+mj+zbf/npcf8Af00XAgoqf+zbf/npcf8Af00f2bb/APPS4/7+mi4EFFT/ANm2/wDz0uP+/po/s23/AOelx/39NFwIKKn/ALNt/wDnpcf9/TR/Ztv/AM9Lj/v6aLgQUVP/AGbb/wDPS4/7+mj+zbf/AJ6XH/f00XAgoqf+zbf/AJ6XH/f00f2bb/8APS4/7+mi4EFFT/2bb/8APS4/7+mj+zbf/npcf9/TRcCCptG/495f+uzf0pf7Nt/+elx/39NWLW3jtojHHuwWLHccnJpNgS0UUUgCiiigAooooAKASOnFFFACl3/vN+dJRRQAUUUUAFFFFABRRRQAVlT/APITuPon8q1aqz2ME0zTM0qswAO1yBxTTAq0VP8A2bb/APPS4/7+mj+zbf8A56XH/f007gQUVP8A2bb/APPS4/7+mj+zbf8A56XH/f00XAgoqf8As23/AOelx/39NH9m2/8Az0uP+/pouBBRU/8AZtv/AM9Lj/v6aP7Nt/8Anpcf9/TRcCEEqcgkH2oqb+zbf/npcf8Af00f2bb/APPS4/7+mi4EFFT/ANm2/wDz0uP+/po/s23/AOelx/39NFwIKKn/ALNt/wDnpcf9/TR/Ztv/AM9Lj/v6aLgQUVP/AGbb/wDPS4/7+mj+zbf/AJ6XH/f00XAgoqf+zbf/AJ6XH/f00f2bb/8APS4/7+mi4EFFT/2bb/8APS4/7+mj+zbf/npcf9/TRcCCip/7Nt/+elx/39NH9m2//PS4/wC/pouBBRU/9m2//PS4/wC/po/s23/56XH/AH9NFwIKKn/s23/56XH/AH9NH9m2/wDz0uP+/pouBBRU/wDZtv8A89Lj/v6aP7Nt/wDnpcf9/TRcCCip/wCzbf8A56XH/f00f2bb/wDPS4/7+mi4EFFT/wBm2/8Az0uP+/po/s23/wCelx/39NFwIKKn/s23/wCelx/39NH9m2//AD0uP+/pouBBRU/9m2//AD0uP+/po/s23/56XH/f00XAgoqf+zbf/npcf9/TR/Ztv/z0uP8Av6aLgQUVP/Ztv/z0uP8Av6aP7Nt/+elx/wB/TRcCCip/7Nt/+elx/wB/TR/Ztv8A89Lj/v6aLgQUVP8A2bb/APPS4/7+mj+zbf8A56XH/f00XAXR/wDjwX/ff/0M1cqK2hS3hEUe7aCTycnk5/rUtSBT8J/8fWuf9hH/ANoxVu1heE/+PrXP+wj/AO0Yq3apbAFFFFMArmtIx9lmyCq/aJdx7sfMbgV0tc1o/wDqZNrZYTzfMekY8xv1oAuksDgzpF/sY6UUKrY/d2yuvZnPJ96KYCcYPUhzx6v/APWqva8+KIG5b/R5Ru7HlOntVj+8d3++/wD7KKgtv+RotwxG4W8vyjooynFIDoKKKKACiiigDmtL/wCQ9r//AF+R/wDoiOtSsvS/+Q9r/wD1+R/+iI61Kh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FPwn/wAfWuf9hH/2jFW7WF4T/wCPrXP+wj/7RirdqlsAUUUUwCua0jJtpF4Ym5mIXt/rG5aulrmtJ/49ZcghTczZx1c+Y3H0oAtttZi22Z/9oHANFOLYOGufLP8AdUcD2ooAO5GACg4H8KD1PvVe1+XxNbKAFH2aUgH73VOTU/GFG046qncn+8ar2mP+EmtyoJBgl+c9WOU/SgDoaKKKACiiigDmtL/5D2v/APX5H/6IjrUrL0v/AJD2v/8AX5H/AOiI61KhgFFFFABRRRQAUUUUAFFFFABRRRQAUUUUAFFFFABRRRQAUUUUAFFFFABRRRQAUUUUAFFFFABRRRQAUUUUAFFFFABRRRQAUUUUAFFFFABRRRQAUUUUAFFFFABRRRQAUUUUAFFFFABRRRQAUUUUAFFFFABRRRQAUUUUAFFFFABRRRQAUUUUAFFFFABRRRQAUUUUAFFFFABRRRQAUUUUAFFFFABRRRQAUUUUAFFFFABRRRQAUUUUAFFFFABRRRQAUDkgUUDqKAPEpf2j/C6Sun9h6odrEZ3LzTf+GkfC/wD0AtU/77WvmG4/4+Jf99v50yvU+q0zzfrNQ+of+GkfC/8A0AtU/wC+1o/4aR8L/wDQC1T/AL7Wvl6ij6rTD6zUPqH/AIaR8L/9ALVP++1o/wCGkfC//QC1T/vta+XqKPqtMPrNQ+of+GkfC/8A0AtU/wC+1o/4aR8L/wDQC1T/AL7Wvl6ij6rTD6zUPqH/AIaR8L/9ALVP++1o/wCGkfC//QC1T/vta+XqKPqtMPrNQ+of+GkfC/8A0AtU/wC+1o/4aR8L/wDQC1T/AL7Wvl6ij6rTD6zUPuz4c+L7Hxv4cGuafbTW0JmeLZKQWyv0+tdJXkv7KP8AySof9f8AN/7LXrVedUiozaR3025RTZT8J/8AH1rn/YR/9oxVu1heE/8Aj61z/sI/+0Yq3aS2LCiiimAVzWkcW0zgkEXEoLn+EeY3C+prpa5rSM+S+CGYTzbQeiDzG5PvQBewyjCxwAdg5+b8aKYFQ8i3aX/bJ+9RQAv947uP4n9T6CoLX/kaLfcct9nlyB0XlOBVg5y3IDD7zdkHoPeq9rn/AISe2Bwv+jS4QfwjKdfemB0FFFFIAooooA5rS/8AkPa//wBfkf8A6IjrUrL0v/kPa/8A9fkf/oiOtSoYBRRRQAUUUUAFFFFABRRRQAUUUUAFFFFABRRRQAUUUUAFFFFABRRRQAUUUUAFFFFABRRRQAUUUUAFFFFABRRRQAUUUUAFFFFABRRRQAUUUUAFFFFABRRRQAUUUUAFFFFABRRRQAUUUUAFFFFABRRRQAUUUUAFFFFABRRRQAUUUUAFFFFABRRRQAUUUUAFFFFABRRRQAUUUUAFFFFABRRRQAUUUUAFFFFABRRRQAUUUUAFFFFABRRRQAUUUUAFA6iigdRQB+eVx/x8S/77fzplPuP+PiX/AH2/nTK9w8YQkZAyMnpQWA6kCvWPgw2hp4I8TL4gtoXsbq7tLKWdkBa3WUSASKT02ttb6Ctv4d+HJNGudL0nULSBr628S38JZ1BDhbFShyeqk4YZ45zUTqKLl5L/AC/zRpTpOaTvvf8AC/52Z4WHQ9GX86UsFHzED616Tr3inxnomq6c3iJdIu4En877PD9nkWVRlWRjGTjKsRz657Vf8TQWPw4077doLJPd+IWW606WeHcbaw4ZQQw++zHB9k96Pabef9f16MXJrb+v6/zR5MJEz99fzp1epeM/GWunwB4akElor6rZ3QvGW0jBkxPJGO3HygDivN9Gsm1LWLLTlfyzd3EcAbH3S7Bc/rVRbba7O33OxM0odS54a8M+IfEtx9n0HRrzUXBIJij+QEDJBc4UHHYmo/EOga34evTZ65pV3p8+SAs0ZAYjGdrdG6joT1r7C8R+MvBHwY0bSvDs1vcwo9uxtlghD7yuAWc5GSSeTWdoeveH/jp8NNTsbqwa2voIysoZCRBNjKPG/ccA4644PqeaWJdnOK91HTHDq6jJ+8z48ooYYYj0NFdZyH1t+yj/AMkqH/X/ADf+y161Xkv7KP8AySof9f8AN/7LXrVeNW/iM9al8CKfhP8A4+tc/wCwj/7RirdrC8J/8fWuf9hH/wBoxVu1K2NAooopgFc1pP8Ax7Sbl+U3M3yjq58xv0rpa5rSMfZZicqv2iUM3dj5jfKKALjMu4+ZcMrdwo4FFOO8cGeKH/Yx92igBv8AdAX3RPT/AGjVez/5GW2Kr8pt5cMerHKZNWOME8kOePV//rVXtTnxRAclv9HlBbseU6UAdDRRRQAUUUUAc1pf/Ie1/wD6/I//AERHWpWXpf8AyHtf/wCvyP8A9ER1qVDAKKKKACiiigAooooAKKKKACiiigAooooAKKKKACiiigAooooAKKKKACiiigAooooAKKKKACiiigAooooAKKKKACiiigAooooAKKKKACiiigAooooAKKKKACiiigAooooAKKKKACiiigAooooAKKKKACiiigAooooAKKKKACiiigAooooAKKKKACiiigAooooAKKKKACiiigAooooAKKKKACiiigAooooAKKKKACiiigAooooAKKKKACiiigAoHUUUDqKAPzyuP+PiX/fb+dMp9x/x8S/77fzple4eMdNo2uWNp8PNf0GYTfa9QurWWHamU2x792Tnj7wrutC+KGjvpXhSHXEu1vdLnnF7cRQhzNGbYwxv1GWA2g+y5zXj9FTOnGaafX/KxcKkoNOPS/46nY2Vl8ObXUra5uPEGr31sk4ee2GkiPzUHJXd5hxngdOhNT+IfG0firQtTtvEIkF4l39q0h4kysKthXtzz8se0KR6FfeuHoo5L7v+v6QlO2y/r+mdD4h1izvvCXhnS4PN+0aZBcR3G5cLl53ddp78MKwbaaW2uYrmBzHNE6yRsOqsDkH8xTKKpaNvzv8AfqTJ8259j/Dv4teCfGmi21tr1zY2GseUY54LsBVJC/MyO3G09skHtWH8QfiZ4H8A+CZ/CvgOS1lv/LaCJbX5o4Cw5kZ+jN8xI5OT1r5TPPWgVzyw0ZN9n0OiOJlFLuuop5OaKKK6TmPrb9lH/klQ/wCv+b/2WvWq8l/ZR/5JUP8Ar/m/9lr1qvGrfxGetS+BFPwn/wAfWuf9hH/2jFW7WF4T/wCPrXP+wj/7RirdqVsaBRRRTAK5rR/9TJhssJ5sE9Ix5jc/WulrmtJGbaReCTczEL/20bk0AXVXj5LYOvZmPJ96KaxVmJxM/wDtLwD9KKAHd2JYZ6O/Yf7Iqva/8jPbhiARbS/IOijKYH1qxjBIwBsHyr2X3PvVe1GPE1soGB9nlIz948pyaAOgooooAKKKKAOa0v8A5D2v/wDX5H/6IjrUrL0v/kPa/wD9fkf/AKIjrUqGAUUUUAFFFFABRRRQAUUUUAFFFFABRRRQAUUUUAFFFFABRRRQAUUUUAFFFFABRRRQAUUUUAFFFFABRRRQAUUUUAFFFFABRRRQAUUUUAFFFFABRRRQAUUUUAFFFFABRRRQAUUUUAFFFFABRRRQAUUUUAFFFFABRRRQAUUUUAFFFFABRRRQAUUUUAFFFFABRRRQAUUUUAFFFFABRRRQAUUUUAFFFFABRRRQAUUUUAFFFFABRRRQAUUUUAFFFFABSdOaWigD4nuvhV4/W6lH/COzsN5wRKmDz/vVF/wqv4gf9C3cf9/I/wD4qvtoxxk8ov5UeVH/AM81/Kuv65Psjl+qQ7nxL/wqv4gf9C3cf9/I/wD4qj/hVfxA/wChbuP+/kf/AMVX215Uf/PNfyo8qP8A55r+VH1yfZB9Uh3PiX/hVfxA/wChbuP+/kf/AMVR/wAKr+IH/Qt3H/fyP/4qvtryo/8Anmv5UeVH/wA81/Kj65Psg+qQ7nxL/wAKr+IH/Qt3H/fyP/4qj/hVfxA/6Fu4/wC/kf8A8VX215Uf/PNfyo8qP/nmv5UfXJ9kH1SHc+Jf+FV/ED/oW7j/AL+R/wDxVH/Cq/iB/wBC3cf9/I//AIqvtryo/wDnmv5UeVH/AM81/Kj65Psg+qQ7nxL/AMKr+IH/AELdx/38j/8AiqP+FV/ED/oW7j/v5H/8VX215Uf/ADzX8qPKj/55r+VH1yfZB9Uh3POf2ctD1Xw/8O/7P1ize0uvtkr+WxBO04weDXpNIqhRhQAPalrmlLmbZ0RjypIp+E/+PrXP+wj/AO0Yq3awvCf/AB9a5/2Ef/aMVbtC2KCiiimAVzOk/wDHrLlSqG5lBx1kPmNwPaumrmtI4t5nBIIuJhuP8I8xunvQBdLFThrpYj/cA4X2oowy8LFDjtvPzfjRQAnGAAp25+Ve7H1NV7TH/CTW5GTm3ly5/iOU/SrHZjv46O/qf7oqC1/5Gi3DNlhby5A6LynFAHQUUUUAFFFFAHNaX/yHtf8A+vyP/wBER1qVl6X/AMh7X/8Ar8j/APREdalQ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n4T/4+tc/7CP/ALRirdrC8J/8fWuf9hH/ANoxVu1S2AKKKKYBXNaPnyXwQzefNtHZR5jfMa6Wua0n/j2k3LhTczfKOsh8xv0oAt7UPPkPL/t+tFKzKGIkuijd1UcD2ooAX5tx5AbHzHsg9B71Xtc/8JNbA4X/AEaXCD+EZTr71P2UbfdE/wDZjVe0/wCRltyoO0wS/MerHKZNAHQ0UUUAFFFFAHO3nh+9fU7u8stauLQXTrI8axow3BFXuM9FFM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zX9ga1/0M13/35j/+Jo/sDWv+hmu/+/Mf/wATXS0UAc1/YGtf9DNd/wDfmP8A+Jo/sDWv+hmu/wDvzH/8TXS0UAc1/YGtf9DNd/8AfmP/AOJo/sDWv+hmu/8AvzH/APE10tFAHNf2BrX/AEM13/35j/8AiaP7A1r/AKGa7/78x/8AxNdLRQBmeHtLbS4bgS3kt3LcTedJJIFBztVegAHRRWnRRQAUUUUAFc1pGPs03VV+0S727n943yrXS1zWj/6mTDZYTzYz0jHmNz9aAL26UcCWKIdkI6UU1VyMrb7x/ebqfeigAJGGOWIc8H+J/wDAVXtTnxRAclv9HlBbtnKcCrPOWJYbujv2Uf3RVe1z/wAJPbAkAi2l+QdEGUx+NAH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zWkgm2kXAJa5mKqO/7xuW9q6WuZ0jH2WbIKobiXcR95z5jYA9qALjMrMTmd/dOn4UU8s44NysX+wBwvtRTATuRtGU6L2X3PvVe0GPE1sAMD7PKRn7x5Tk1PxgcEqT8q93Pqfaq9pj/hJrcjLZgly5/iOU6e1IDoaKKKACiiigDgvHeq69pniyxdtSvNK8PGOMfa4LSKeEzmQ7kudwLohUKA6bQCzbmHFQx+Mtfj1qx06PSba4+165dWMzT32PJSKMyDZthGflBOG5yMEnO4bniLw/4X1TV/teqyyCcIkc0K30kcUyqSyrLErBZANx4YHrVNfC/g5Z/PF7deaNQOorJ/a8+5ZypVip35ClWIKD5SOCOKI6b+f5r9L/1qEtdv60f62/rQj+H3j5vF2p3ECaHdWtmImmtbsxz7JUD7cMXiRAxBBARpBjPPHNvwFeapdaj4pTUtUmvo7PVmt7VXijTyoxFG+0FFGeZCMtngD3zY8P6Z4Z0GeeXTbsoJicRyXzyRwgsWKxIzFY1JP3UAHA9BWdB4T8Gw6rPqS6hftJcXRu5on1q4aCSU4+ZojJsPAAAxgAD0oX6fjdfoD/X8LP8AUy9O+KEt5pmtTw6Ja3N3piwOYbDUxeptldk/ePCjFGTYSyqr4GCM1q+FvF2q634r/s06Tp0dh/ZUF+bmHUfPOZS4CrtTaw3RsMhumD3wIbHwX4HsrWe3tby9jE0UMTSDWbjzFSJt0YV/M3LtOcYIwCR0JrS0zRvCmm6la6hY3BhuLa1FopF8+2SMFiPMXdiQ5djuYE5YnOTTVv69P8wfW39ar/gnPrqHiKWy8b48SXcb6fqyQWTrbW+YI/LikKjMeG/1pXLZOAO+Sbdr481FdaltL7QYobCDVv7Ie7W/3yGYqrRt5flgbSHXPzDBJ4IGTp3Oh+FLjXX1lruVLiV0kmij1GVLeZ1ACtJCG8tzgKMsp4UegrC8L+HLFfE+sa5r8ln5suqteWMcGqySQ7fLVFd4iFTzBtznDEZAzwKS6Ly/HRfjqE9nbv8A5/rYj0nxpr93rY1Kexjt9IuNAm1GytftkZWYI8ZR2kZFMTFX5BZlHHPBpLL4l6lqdpYPpOj6RdTTayNMnMWsebbqfKEu6OVIyH+UkHgYYY561pJ4K8CL5g864ZZLaW12Nq07KkMmN0agvhVGAVAwFIBGKki8JeCorR7dLq6+e8S9Mx1aczeeq7A/mb9wO35TzyODmmuny/8ASrv8NAlre3n+Vl+Opl23xU+0T6q0fh28aztEn+z3G2ZVmkik8vYzNCI13NnBV5OAc4PFaHhTXPFcmp6xbanpouJYdTgh8iK5jZLSGSNWZ1k2IZFGc4Khuo5wDVuPw34NRNRiEpMGoLIs0DahIYk8xtzmNC22MluSUAOeaZp3hfwbYzGaO6uJZWuIrp3uNVmmZ5YvuOxdzkgYHPUAA8AUl0v/AFrr/X5A+tvl/X9fMqeP9V17S/E1lIdRvNK8P+Uu68gtIriHz9/K3IYF0jK4AZMAEncw4qW28dXkl9b2j6HEjy6zcaUxF6SFaOEyq/8Aq+QwGCONp/vVe17Q/Cet6kt9qFwzybFjljjv5I4p0UkhZY1YLIoJPDAjk+tVrnwr4LuNZbVmuZ47k3IuwItUmjjSbbtLqiuFUleCQPmBIOcmhbWfn+a/S6+4Hvdf1p/nZmXpfxMuXsP7Q1jw/FY2r6fdXkBhvzO7/ZmCyKV8tQvOcHJyOoHSmWvi/wAS6fP4mudctLGI2kNlNBZzanFHbwiUurE3LRodvygncpIOQM8Cta18J+B7ezsrRZHkhsoriKJZtRlkyk/+tVyzneD1+bODyMVCvgzwQsU6m9vnecQiSZ9auGlJiffGwcybgynOGBzgkdOKP6/EOi/rt/wSCw+I8l3ZaXfrpNotlfw3e25GpBoxcQb/AN2pCfOrCNirjHAJx2PZWk17d6BHcXMP9nXktvveONxJ5Dlc4BKgNj3X8K4+68PaMltpmgWC2I0OC8+3TS3GoPJMsgfftVWzuDnO4lhwzcHNbm3T9Ni1i80maynv79zMUmuBEjuECqCyqcDj72CfrgYHaz/r+t/w8wW6/r+v+D5HJeF/G+uW3h/T01GEazd3Gj3WpC6lmSAu0MgUxlEiwowy4YZ78UL451q1vNZ1MQC/06Ox02+W1llSL7FFOJPNYOsZLhdobDc9cEdK0NN8I+G5PDOjafrV8s11YW7xNJa3skAYSHMkZ2MC8ZOPlbg4BIpX8OaHo1reS+HPKury8tI7GSPUdZnaHyFG0cMXHygnAAGckZGSaLtXvq/+C/8AgL8QVmv68v8Ag/edBbX2q61pOri1NvpTpNLb2V4r/aAwXjzSpVQMHI25I461y8M3iiTwxeXc3i+6gtIL5vsd+LK3a5voPLAVQvl7PmlJCkJlgBjqDXRW+neH4/B0Xhd75TZLaC1dorkxO4xgtuUhgTySQc5NZjeEfB7Wsdu2r6ufLlWVJP8AhILrzVZVKgB/N3YAY8ZxzQ1q0n/Xf+vQE9Ff+vI6jw42qP4d09taWNNUNtGbsJjaJdo3dOOuenFcJfar4s0NtdmOuf2xb29t/rZbWKOO2unkGyNNiglVRstuLEfLzzXTaJpvhzSLyS6tL4GSS3S3LS3G99qszcuTucksTliT6YyaoWHhXwbZi5QXl1cw3KSJJDd6vPPFiRtzlUdyqkknkAGm3eV/X+v62/NLa3p/X9bmF4o1jxbo2g6/Ba+IPPn0bypje3NlGZpkcH5PkCxggrydnQ44PNWfGniDxBZeMhHZ308Gm20Vu8zRxQvbRl3YN9qLKZVBAG3y/wDaLYHNal54U8G3egS6JcXt5JazyCSdzrE/nTkDAEku/e4x2JIqS/8ADXg2+uo7m6uJZGWOOOVf7SlCXSp90TrvxNjn74bqfWhbr+ugdGv63Owoqp/aenf8/wBb/wDfwUf2np3/AD/W/wD38FIZboqp/aenf8/1v/38FH9p6d/z/W//AH8FAFuiqn9p6d/z/W//AH8FH9p6d/z/AFv/AN/BQBboqp/aenf8/wBb/wDfwUf2np3/AD/W/wD38FAFuiqn9p6d/wA/1v8A9/BR/aenf8/1v/38FAFuiqn9p6d/z/W//fwUf2np3/P9b/8AfwUAW6Kqf2np3/P9b/8AfwUf2np3/P8AW/8A38FAFuiqn9p6d/z/AFv/AN/BR/aenf8AP9b/APfwUAW6Kqf2np3/AD/W/wD38FH9p6d/z/W//fwUAW6Kqf2np3/P9b/9/BR/aenf8/1v/wB/BQBboqp/aenf8/1v/wB/BR/aenf8/wBb/wDfwUAW6Kqf2np3/P8AW/8A38FH9p6d/wA/1v8A9/BQBboqp/aenf8AP9b/APfwUf2np3/P9b/9/BQBboqp/aenf8/1v/38FH9p6d/z/W//AH8FAFuiqn9p6d/z/W//AH8FH9p6d/z/AFv/AN/BQBboqp/aenf8/wBb/wDfwUf2np3/AD/W/wD38FAFuiqn9p6d/wA/1v8A9/BR/aenf8/1v/38FAFuiqn9p6d/z/W//fwUf2np3/P9b/8AfwUAW6Kqf2np3/P9b/8AfwUf2np3/P8AW/8A38FAFuiqn9p6d/z/AFv/AN/BR/aenf8AP9b/APfwUAW6Kqf2np3/AD/W/wD38FH9p6d/z/W//fwUAW6Kqf2np3/P9b/9/BR/aenf8/1v/wB/BQBboqp/aenf8/1v/wB/BR/aenf8/wBb/wDfwUAW6Kqf2np3/P8AW/8A38FH9p6d/wA/1v8A9/BQBboqp/aenf8AP9b/APfwUf2np3/P9b/9/BQBboqp/aenf8/1v/38FH9p6d/z/W//AH8FAFuiqn9p6d/z/W//AH8FH9p6d/z/AFv/AN/BQBboqp/aenf8/wBb/wDfwUf2np3/AD/W/wD38FAFuiqn9p6d/wA/1v8A9/BR/aenf8/1v/38FAFuiqn9p6d/z/W//fwUf2np3/P9b/8AfwUAW6Kqf2np3/P9b/8AfwUf2np3/P8AW/8A38FAFuiqn9p6d/z/AFv/AN/BR/aenf8AP9b/APfwUAW6Kqf2np3/AD/W/wD38FH9p6d/z/W//fwUAW6Kqf2np3/P9b/9/BR/aenf8/1v/wB/BQByHxMs2u/EHhO3GpataRXV/JBOtlqE1t5ieRI+D5bD+JRz1rJ0rxFr1nf33hXT7mO4uItcOn2N5qIefy4RbLOfMwwaUjJQEsCepJIOen8UaN4Z8R3FlcajqV0ktkxe3a01Wa22MQQW/dOuTgkZPYmo38PeDm0aPSlkEccc5uVnjvnS5Exzul88N5m8gkFt2SCQTzRHS/8AXVf5P7wev9ev+a+45xPHviCO50uS4j0v7HKb6zuNtu4aS9tnKKsZMmFWQgkAhiNpGTnIjm8d+Kp/C15r1imjQnTtJ+0XtpNbSuy3ayOskQcSAAfu3HK5GQeeldYui+Dxp+m2LeQ8OmXIu7YvclnEw3fvGYnLsSzElick5PNRX/h7wbeaXq2mySCK21ec3F8IL54mlcgBvmRgQDjkAgHn1o/r+vvf3IP6/r8NfNnK+LNc8QS+GvFGn6peRQX+nWVvqFrdaS01rgSFgEb94SxBQ55wwI4rX1fxfrVpf313Alh/Y+lX1rYXUUkLtczvN5WXR9wVApmXgq2dp5GeLWqeEvBepRzJd3l2wns4rKYprE6GWKMkoGKuCx5PzHk55NWH8OeD5NShv3uZWlj8pmU6lL5c7RgBHlTftlcbVwzgn5V54FNW5vL/AIP+WhKv1/r+mY9v8QLpfHMulzyWV1p7faxELaxuFMfkDJzcPiKQnDAqg+U8ZODUPg/U/EWo+OtF1HVLqFbbVtDlu47W1klWOMb4SqsjOys6hz+8ULnOMcVs23hXwVb63HrEU0i3MU8s8S/2lKYo2kz5m2PfsVW3EsoGCcEjgUmkeFPBek6taapY3VxHcWivHbg6rM0ccbAZiCF9vljAITG0EZAFKGjTf9aP9WvuKlre39ar+vmRfFLXbnTVgjsZr6Oa1AvpBa20svmqjj905RSFVgJOWwPlpnjbWtSv7LUrPQ54IYrfSBqEs5eRZHDbygjdGXYf3ZOTkcgYxmn6qkq6zqVxp9tZ3Md9EIpJZfEk8JK4/hjEbCMg5AKnP0zWK2ihtPgsG0PSjbwQG3C/8JZc5eEnPlufKy6DsrZA7V2wUFFd/l1+fTQ4akp88u3o+j9Ouv8AwTZvvFGr2dnc3NuLQ2mk2lvNeCeN3luN6hmCMGAUhe5DZJ7VTi1XW9H1XX7mG6judKttXgieG6aSWYLKsIIjYthADJkLgjqOKhbT5mMBbRdJPlIkZB8VXGJlQ5QSjyf3oHbfn0pv9myf2g182i6S8r3IupA/iu4ZJJFxtLKYdrbcDaCMDHGKtez5vL5d15+vpcybqNdb/wDb3Zrt6ettTV0HxjqOpeKxZCzZrCS6uLYbNPnUweUSA7zH92wYqRgYIyBnrWT8T7iez8SzGO71uNH0ppFa21CSKC2m8wIksihxhASM4VvUg1etG1C11aTUoNH0VJZGZzH/AMJNMYQ7fecReTsDHnLAZ5PqajvYry91h9VutG0aWeS3a2dG8TzeU0TDBUx+TsIP0689amPLGaku3df5/iXLmlCUZdX2eiuvL8CfW/F+r6Zri6VDb/bDaQ2zXHl6fPM1yZGw+1o/li2gbvmBz04xU8fjG5XxmumSSWk9lLLPFGILSYNGYoy5Jmb925+VgVUZBxzway4bG4ie2ePSNMDW6LGD/wAJZcfvUViVWT91+8AJOA+QAcdKI7GaPVo9Tj0PR1niuHuIgPFE/lxu+7eVTydoDbjkAYPem407P0fb5dSVKrp6rpLbqtv63JdK1zWJNZ0/X9Qkj+x3mh3N9Ha28kiqqqYmVWUsVZwGPzgL1IxUVt468QSaDfah9igLW9vBdI0mnXMERDth4cyEbmHBDrwc/dplnpb2l9DeQ6HpAeFXSJG8VXDRpG/3owhh2+XwPkxt4HFD6ZM+lT6W2kaabSbYCn/CW3Pyqn3UU+VlVH90YHTiq/ddV+K7vz7WJvVS0ffpLsvLvfva56Bon9r/AGRhrTWT3Akba1orKjJ/CSGJIPryavVleFpruXSlW7htomhPlp5N+13uUKMFpGVSW65zn1zzWrXBP4mejT+FBRRRUlhXM6RxbzODyLiYbj0QeY3T3rpq5rSM+S44ZvtExVey/vG+Y0AXsFeFhjI9XPJ+tFMxG3PkSS/7frRTAd/eO/2d/X/ZWq9rn/hKLfc3zC3lyo6KMpxVjncegbHJ7IPQe9V7XP8Awk1t0UfZpcJ3AynX3pAdBRRRQAUUUUAIVU9QPyo2r/dH5UtFACbV/uj8qNq/3R+VLRQAm1f7o/Kjav8AdH5UtFACbV/uj8qNq/3R+VLRQAm1f7o/Kjav90flS0UAJtX+6Pyo2r/dH5UtFACbV/uj8qNq/wB0flS0UAJtX+6Pyo2r/dH5UtFACbV/uj8qNq/3R+VLRQAm1f7o/Kjav90flS0UAJtX+6Pyo2r/AHR+VLRQAm1f7o/Kjav90flS0UAJtX+6Pyo2r/dH5UtFACbV/uj8qNq/3R+VLRQAm1f7o/Kjav8AdH5UtFACbV/uj8qNq/3R+VLRQAm1f7o/Kjav90flS0UAJtX+6Pyo2r/dH5UtFACbV/uj8qNq/wB0flS0UAJtX+6Pyo2r/dH5UtFACbV/uj8qNq/3R+VLRQAm1f7o/Kjav90flS0UAJtX+6Pyo2r/AHR+VLRQAm1f7o/Kjav90flS0UAJtX+6Pyo2r/dH5UtFACbV/uj8qNq/3R+VLRQAm1f7o/Kjav8AdH5UtFACbV/uj8qNq/3R+VLRQAm1f7o/Kjav90flS0UAJtX+6Pyo2r/dH5UtFACbV/uj8qNq/wB0flS0UAJtX+6Pyo2r/dH5UtFACbV/uj8qNq/3R+VLRQAm1f7o/Kjav90flS0UAJtX+6Pyo2r/AHR+VLRQAm1f7o/Kjav90flS0UAJtX+6Pyo2r/dH5UtFACbV/uj8qNq/3R+VLRQAm1f7o/Kjav8AdH5UtFACbV/uj8qNq/3R+VLRQAm1f7o/Kjav90flS0UAJtX+6Pyo2r/dH5UtFACbV/uj8qNq/wB0flS0UAJtX+6Pyo2r/dH5UtFACbV/uj8qNq/3R+VLRQAm1f7o/Kjav90flS0UAJtX+6Pyo2r/AHR+VLRQAm1f7o/Kjav90flS0UAJtX+6Pyo2r/dH5UtFACbV/uj8qNq/3R+VLRQAm1f7o/Kjav8AdH5UtFACbV/uj8qNq/3R+VLRQAm1f7o/Kjav90flS0UAJtX+6Pyo2r/dH5UtFACbV/uj8qNq/wB0flS0UAJtX+6Pyo2r/dH5UtFAAAB0GKKKKACiiigArmtJx9ml3LhDcy5A6yHzG4+ldLXNaRj7NMeVH2ibe3c/vG+UUAXGbBw90Y27qvQe1FO/ef8APSKMdlI5FFADR0UbTjqidz/tGq9pj/hJbcqCQYJfnPVjlMmrGeGbLEMcA/xOfb0FV7U58UQHJY/Z5QSPu9U4H0pgdDRRRSAKKKKACiiigAooooAKKKKACiiigAooooAKKKKACiiigAooooAKKKKACiiigAooooAKKKKACiiigAooooAKKKKACiiigAooooAKKKKACiiigAooooAKKKzvE9zcWfh++urXiaOEsp25x749utJuyGld2NGivDdB0Pwld+L7y5uvEFjY67A8vl2wFsL64iEYZbrztv2o7s7siTZtG3GBitXxT4as/Ei2V4F+1+K9Tgtza3UqKTpkUZy1zFwGiDZyQD8xIAqktv6/rz7E3X9f1/w567RXhHi+3jvYPiL4kvoUl1rQruJNIupFHm2iqiMvlE8puZjnGN34V1b2MsPxk8Oalc317cXF7p1wzRyyDy4AFX5I0AAAznk5Y9ycCkrO39dLoJe6r/1uk/zPTKp6zq2l6LYNqGs6lZabZoQGuLudYo1J6AsxAFeHtFu0afxt9njPilPFotUvGUCfyRMEEG7r5ZT+DODmu0+L2m3eoeKvBUcOt32nxtqLqyQRQOCRGSGxLG/PBHpz0zzSWqi11t+Nn+o9E35X/C/+R6HZ3Vte2sV3Z3EVzbyqHjlicOjqehBHBFUjr+hDXRoP9tab/a5TzPsH2pPtG3ru8vO7HvivLovFGt2njPTo9KvdXudAuNY/s1c2FnDp8a4wVTB+0GQMD82AhPbAqjoml+Jra38Zaro+palquoQ+IZUVBb2RnjjwnmSQF4gPN2fKA52EDpmmmnr0/wCG/wAx26df+H/yPcaK8a1Lxdq114f0230PxJ4nv9SSC5uLmO10izhvdqDGLgXIWKPaxAIRQzfwjHNd54f1vVNQ+F9tr+yF9Tk0w3AVsIhl2EjPOAMjnnFD2b7f8H/IS1aXc6mivDLbxT42s9E1PxK2ua7dWcFhB5cepaXDbQ/a5WVXC/6PG8iJuyrKxU8ZZq2PFF34102bVvDmn+L7+5vItI/ta3vpLS0M6lH2vEVEIjKsMkfLuB7mm1ZXfn+H/A181sC12/r+r2PW6K47wZdahrGrDV4vEN9c6QbCDbaSQwBGmZcl9yxh8+ozjPYdK2vGWrLofhm+1IrKzxRHy1iiaRy54XCKCzHJ6AE0pe7uEfeLuq6lp+k2Euoarf2thZxDMlxczLFGg92YgCobTXdEu9R/s211jTri+8lZ/s0VyjS+U33X2g52nsehrx/wTqMNv4W8deE/O1KWOCxmv7Q6jZ3FvKySxsZAFnVXZVkyAcY5xW34OA/4TDwUcc/8Ip/8RTS1t/Wzf6Cb0v8A1uv0Z6rUFte2d1LPDbXcE8lu/lzpHIGMTYztYDocdjXBeJ5fFV18TB4e0fxVcaXbXOk/bF/0SCXyZEl2/LuTJVgfmBJP90rWAupa5o9r4tjt793nTW4IZ76306D7UsboN7pHHEfOcdgUdseuKlNf162Kas7f1s2eq32saTY39pp97qlja3l4xW1t5rhUknI6hFJyx+mavV4VqMfiq+0nw/Pq+uau01x4tRNOnv7CCGaK3CuEk8oRRlWIycSL17Y4qfxReeI77w/caVL4q1JJdO8URWP22OC2Es8TEEeYPK2ZGf4VUHuDVW27/wDDf5kt/l/n/ke3UV5rLqviTS/iRbWGtavq9rpk8qQ2En2G3lsr35OVkkRBJFOSCeSqHHAPSrvxAuPEX/Ca6Bo+jeI7jS4dWguo5dltBJ5TRqGWRN6E7snBBJUjtnml0T7j6s72ivGbjxF8Rp/EeoWGjx6tqkui3Nvat9lgsI7O6yFMrz+a4mUkEkCLAGB1q3eeLPE+ha/rj65d6jbyQWl5dWFjPYwtp93HGu5DFcRjerjHzJI2Tngd6Lq1/wCtr/j0BJt2PW6K8Ustf+Ix8L6pq1wfEFrZ/wBiNqEd7fRab+6uFG8RxLCXzEy8fvFLf7QNaGpyeONM03RfFV147vJNMurqza9s49PtVWGKUAMA5jLFd5XHQgE8nrVcrvZ/1d2FzLp/XX9T1umTyxQQSTzyJFFGpZ3dgqqoGSST0FeS+JNf8V6fd2NnY6rreprr2o3AtjaQ2AuLaCJQQIfNVIzknkybiB0zVjSdW8d6nf6F4a1a8vfDt5LFc3FxceTaSXU0cbhYtwHmQruBy20fTbUJ3/ryv+A5e7v/AFrb8WelaTqem6vYR3+k6haahaSZ2T2syyxtjrhlJBq3XA/AYTDwDi4killGoXYd4lwrHzm5A7V31PsJO4UUUUDCiiigAooooAKKKKACiiigAooooAKKKKACiiigAooooAKKKKACiiigAooooAKKKKACiiigAooooAKKKKACiiigAooooAKKKKACiiigAooooAKKKKACua0fPkyYIZhPNjPRB5jcn3rpa5rSRm2kXAJa5mIQfxfvG5b2oAuBQRlbZpR/fP8AF70UOyFjl7hj6pwv4UUALzkncN2Pmbso9BVe1z/wk9sDhcW0uEH8Iyn61Y77dv3RkKeg9zVe048TW2FwDbykE9W5Tk0AdBRRRQAUUUUAFFFFABRRRQAUUUUAFFFFABRRRQAUUUUAFFFFABRRRQAUUUUAFFFFABRRRQAUUUUAFFFFABRRRQAUUUUAFFFFABRRRQAUUUUAFFFFABRRRQAUMAylWAIPBB70UUAcr/wr/wAMfajMbe/MBbd9hOpXBseucfZd/k4zzjZjPNO1fwHoGqaxcatcSa1DdXKIk32TWru2SRUztBSOVVPU9u9dRRQBzV/4F8M32qJqNxYymULGska3cqwziP7nnRBgku3tvDYov/A+hX3ieHxJcPrH9ownMTJrF0kaDuBEsgQKccjbg966Wii4raWOdPgnw4fEJ1w2cxujMLgxm6l+zecBgS+Ru8rzP9vbu460/wAT+EdG8SX1he6n/aQnsGL2zWup3FsEY98ROoJ7ZOeMit+ijt5DOQl+GvhGTUDfNZ3wmF0LyPbqdyqQzd3jUSbYye+0Ddkg5zSQfDfwvCL4Rf20pvp/tMxGuXmRLnPmIfNyjdsrg446cV2FFHSwHJzfDvwrNFaxva3ubZXTzF1K4WSZXOXWZw+6YN3EhYGq2ofD3SYNIWPw6JtP1G0sZbPTrhruV/IjdgxQbmPHGBwdo6eldrRSaumC0aZ5p4T+Hyx6rLd6j4T8M+H7eS0a2ubbSJjN9v3EHdKxhiOQeRwxyc5rr/DvhXRdBM72Ud1LNOoSSe9vZruUoOib5mZgv+yDj2rcopisc3H4F8Lx+E5vCsemlNInkMskCzyAsxfeTv3bvve/t0q34i8NaXr0NnFqDX6pZyrNCLXUJ7bDr0J8p13Y9DkVs0UDOT8SfDvwz4h1dtW1NdXN21sbUtb6zdwKYT1TbHIq4PfjnvRpPw88NaXqthqdn/bAudPgFvbGXWruREj/ALhRpSrD2IPQV1lFC02B67mDceEdGuPF0XiqT+0BqkUXko6ajcLFs/umIP5ZGecFeTzXL+I/hvbxrPdeH7dr+S8u1n1LT9X1e5e1v15+V9/mhcccBCDgAjAFejUUf1+oXvueaeHfhbpjZudY06LSgl6l5Z6XompTw2lnIi43L5flB2bqSUHXFdJe+A/DV5/annW15/xNJkuLnZqE6YlX7skeHHlPx95Nprp6KP6/r7kKxzVr4H8P2+rRamqajLNE4kRJ9TuZYfMAx5hiZyhk/wBsjd71PrfhLRtZ1/T9cvv7R+3adn7M0Go3EKJn72URwrZwAcg5HB4reop3Gc/qHg3Qb7XxrksN3HenZ5vkX00Mc+z7vmxo4SXHbeDSWPgvw/Z6pLqKQXcskgdfKuL6aaCMP98Rwu5jjB6Hao4roaKmyA5GL4c+F49HvNIWLVPsN3EYXibV7oiOM9UjzJmJT0KptBHHStQeFtFPhJvCssNxcaU0HkNHcXcsrlPTzGYvx2OcjAxW1RTeqaYLR3Rhan4R0HUdEstHuLORLWxKm0MFxJDLAVGAUlRg6nGRkHJyar3ngfw7dWVjbSRX6tYlmt7qLUbiO6Bb7+Z1cStu43bmO7AzmuloouFtLHK6L8PfCmj3VncafYTxPZTyz2qtezOkLygCTarOVAOOmMZycZNdVRRRcVgooooGFFFFABRRRQAUUUUAFFFFABRRRQAUUUUAFFFFABRRRQAUUUUAFFFFABRRRQAUUUUAFFFFABRRRQAUUUUAFFFFABRRRQAUUUUAFFFFABRRRQAUUUUAFc1pGPss3BVTcS7iOrfvG+UV0tc1pB/0eZg3K3Ew3Hog8xvzNAF7c4489Yv9gfw0UgUgfLbqw9Xbk/WigBONo4JUn5R3kPqfaq9pj/hJ7cjLEwS5kP8AEcp09hVn+8d3s7/+yiq9rn/hJ7cMfmFvL8o6KMpxQB0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c1pGfJccO32iYonYfvGyzV0tc1pGPs0uVwpuZs46yHzG4+lAFvER5MMsx7uD96inM2Dhrryz/dUcD2opgHO49A2OfSMf41Xtc/8ACTW3AUfZpcL3AynJ+tTjGFG04P3E7sf7xqjcG6t9RivrSFJ9qPH+8cqZCxXkYB4GKQHT0VgHV9WDMDp9rhR8x+0Nge33aRdY1YkD+zbYEjJzO3A9T8tAHQUVz/8AbGrbQRptsdxwo89st9PlobWNWBb/AIl9qQvBInbGfT7vWgDoKKwP7X1bdtOnWoIGW/0hvl+vy0g1jVyFxptsSx+Uee2T7/d6UAdBRXP/ANsattLDTrYjOF/ft8x9vlpf7X1bcR/Z9qNoyx+0Ngf+O0Ab9Fc+ur6uxUf2bbAkZ5nbgep+Wj+2NW27hptsQThf37fN9PloA6CiufbWNWBb/iXWuF6kTt19Pu9aX+1tX3bf7OtQcZb/AEhvlHv8tAG/RXP/ANsattUjTbY7jhR57Zb3+70o/tjVtpb+zrUjOAfPb5j7fLQB0FFYH9ratu2/2fajAyx+0Nhfr8tIusasxUf2bbZbnmduB6n5elAHQUVz/wDbGrbd39nWxGcL+/b5vp8tDaxqyk5061+Ucnz24Pp93rQB0FFYH9ravuC/2bbA4ywNw3yj3+Wk/tjVtoYabbHJwo89st/47QB0FFc//bGrbWb+z7XAOM+e3J9B8tL/AGtq27b/AGdaggZb/SG+X6/LQBv0Vz66xqzbcabbZbp+/bp6/d6Uf2xq20t/Z1sRnA/ft830+WgDoKK59tY1ZSc6fa/KMsfPbj2+71pf7W1fKr/ZtsCRkj7Q3yj3+WgDforn/wC2NW27v7Ntjk4X9+3zfT5aDrGrYZv7OtcLxnz25PoPloA6CisD+1tX3bTp1qDjLf6Q3y/X5aQaxqzbcabbZbp+/bp6/d6UAdBRXPnWNV2lv7PtSAcA+e3zH2+WhtY1ZSQdOteBlv37fL7H5etAHQUVgDV9Xyq/2bbbiM489uB7/LSf2xq23d/Z1sRnC/v2+b6fLQB0FFc//bGrYY/2da4Xgnz26+g+XrS/2tq+4L/ZtsDjJ/0hvlHv8tAG/RXPjWNWOMabbEseP37cj1+70oOsathm/s+1Kg4B89vmPt8tAHQUVz51jVlODp1qMDLfv2+X6/LSjV9Xyo/s223Nzjz2yB6n5aAN+iuf/tjVtpb+zrYjOF/ft8x9vlo/tjVvmzp1qAvU+e3X0+71oA6CisAatq+4L/ZtsCRkj7Q3yj3+WkGsascbdNtjuOF/ftz7/d6UAdBRXPnWNWwx/s+1IHGfPbk+g+WlOr6sDg6dajjLfv2+X6/LQBv0VgDV9X+Uf2bbbm5C+e2QPU/LSf2xq20t/Z1qRnAPnt8x9vloA6Ciuf8A7Y1b5s6dagL1PntwfT7vWlGr6vlV/s223EZx57cD1Py0Ab9Fc+NY1Y426bbHJwv79uff7tB1jVcMf7Ptdq9/PbBPoPloA6CisA6vqwIB061Bxlv37fKPf5aQavq/y/8AEttst0HntnHr92gDoKK5/wDtjVsM39n2uAcA+e3J9vlo/tjVvmzp1qAo+YmduD6fd60AdBRWB/a+r5Uf2bbBmGcee2QPU/LSf2xqx6abbHJwuJ25+ny0AdBRWAdY1Ubj/Z9rtXqftDYz6fdoOr6sCAdNtgcZI89vlHv8tAG/RXPjWNXwv/Ettst0HntnHr92g6xquGb+z7XaOM+e3J9B8tAHQUVgf2xq2TnTrUbRliZ249vu9aBq+r/KP7Ntst289sgep+WgDforn/7Y1btpts3OFxO3zH2+WlOr6tlv+Jfa4Xq32hsZ9Pu9aAN+iuf/ALY1bIB022BIyR57cD3+WgaxqxC/8S22yx+Uee2T7/doA6CiufOsarhj/Z9rtXjPntgn0Hy0v9r6tk5061GBlszt8vt92gDforAGr6v8v/Ettst0HntnHr92kOsatzjTbZudoxO3zH2+WgDoKKwDq+rZb/iX2uF6n7Q2M+n3aP7X1f5f+JbbAkZx57cD1Py0Ab9Fc/8A2xq+1SNNtiWOFHntk+/3elKdY1Ybj/Z9rhep+0NjPp92gDforAGr6tnB062GBlszt8v1+WkGr6uQv/Ettst0HntnHr93pQB0FFc+dY1bnGnWzc4GJ2+Y+3y0v9r6tlh/Z9rhR8x+0Nge33aAN+iuf/tfV/l/4lttlucee2QPU/LR/bGrbQw022O44Uee2W9/u0AdBRWAdY1b5v8AiX2uF6nz2xn0+7SDV9WJwdNtl4y2Z2+Ue/y0AdBRXPjWNXIU/wBm22WPyjz2yR6/d6UHWNW5/wCJdbHBwCJ25PoPloA6CisD+19W3EHT7UbRlj9obA9vu0n9savhf+JbbZbkDz2zj1+7QB0FFc//AGxq20N/ZtscnCjz2y30+WlOr6sC3/EvtcKPmP2hsD2+71oA36K58avqxIH9m2w43HM7fKPf5aBrGr7Qf7NtssflHntk+/3aAOgorn21jVhn/iXWxA4yJ25PoPlpf7X1bcV/s61GBlj9obC/X5aAN+iuf/tjV8L/AMS22y3Qee2cev3aP7Y1bbu/s62IJwv79vm+ny0AdBRWAdX1YFh/Z9rhR8x+0Nge33etIusauSB/ZtsDjJzO3A9T8tAHQUVz/wDbGrbQRptscnCjz2y3/jtDaxqw3f8AEutSF4yJ25PoPl60AdBRWB/a2rbtp061GBlv9Ib5fr8tJ/bGr4U/2bbZY8Dz2yff7tAHQUVz/wDbGrbS39nWxGcL+/b5j7fLSnV9WDEHT7X5Rlj9obA9vu0Ab9Fc+usauSB/ZtsCRnmduB6n5aP7Y1baGGm2xycKPPbLfT5aAOgorn21jVgW/wCJfanb1InbGfT7vWl/tbVt23+zrUHGW/0hvl+vy0Ab9Fc//bGr7VI022JY4Uee2T7/AHaP7Y1baW/s61IzgHz2+Y+3y0AdBRWB/a+rbiv9nWowMsftDYX6/LSLrGrsVH9m22TzzO3A9T8vSgDoKK5/+2NW27hptsQThf37fN9PlobWNWUtnTrX5ep89uD6fd60AdBRWB/a2r7gv9nWoOMn/SG+Ue/y0n9sattDDTbY7jhR57Zb3Hy0AdBRXP8A9sattLf2fa4BwD57fMfb5aX+1tW3bf7OtRgZb/SGwv1+WgDforn11jV2KgabbZbkfv26ev3elH9sattLf2dbEZwv79vm+ny0AdBXNaRj7NMeVH2ibe5/66NwKlbWNWUkHTrX5R8x89uPb7vWmaVFPFAFnCicu8gQHKxBmLZPvzQBcxJ2aGMdlbqPrRTQqnlbV5h/fJ+970UwFPWbk8febufb2FLg+cy5wwTLMP4R6LRRQA1cbYcKPmPyL2HufU0PjYxOWG/GD/Eff2oooAcR+8kBY5VMuw6gei+lEYJEW3C5UlQBwo9frRRSAZ8vlKQvyl8Kp7n1anNwZsk/KPnYdT7D0FFFMBdp87bkBgmSQOFHotMGPLjwowzfKp6fU+poooAWTiNyxLDfgj+8ff2pzDErgn5lT5mHYei0UUgEjGRHtwuQSoHQD1+tN+Xys4ypfAB/iPq1FFMBzcSTZJyq/O3f6D0FKAfNVeA2zOccKPaiikAwY8pDtGGfCqehPq1Ok4SQsSwDYb1Y/wCFFFNAKQfNYZ+YJkkfwj0WkjBKxbcLknaMcD3PqaKKQDfl8ktjKl8AHqx9WpxH7yQE8hfmbvj0HpRRTAUKfNReN23IOOFHt70z5fJVtuVL4VT/ABH1aiigB0nCyFiWAIDf7R9PpS4Pnbc4bZkkD7o9BRRSASIZWLbgbmOwdR9T6mm/L5TNyV3456sfeiimA4j964z8wX5mHYegpVBMsSjAYrkccKPb3oooAYNvkhgMqXwAf4j6tTpOFk3MSBjdjv7fSiigBQp85V4DbM5A4Ue3vSRcpHtwAzHaDz+J9TRRQA07fLduSu7B9WPv7U/H70jOGCZZh/CPRaKKQCKPniHGSuV9FHr9aadvlFsZXfjB6sfeiimA6TgSFmJAA3Y4z7D2pQp81F4DbMjA4Qe3vRRSAbHyibeAW+UHufU0Nt8uVuSobDerH39qKKYDiD523OGCZJA+6PRaQD5ohxkjK56KPX3NFFIBp2+Uzcld+MHqx9/anuMebub7qjfj+Q9BRRTAAD5kY4DFcj0Ue3vTU5RdvQvgA9z6miigAbASYnJUHDH+Jj/QU7B80LwG2ZyBwo9qKKAEA5iHBJ+6D0HufU01tvlSNyV3YPq59/aiikA9wRv3N0UbsfyHtSBfniGACRlR2Uf40UUAInKDb0MmAD/EfVqGxibJJAPznux9PYUUUwHAHzVXgNtz04Ue3vSAcxYwSx+QHoPc+poooAa23ZIeSobBz1c+/tT2BBbccYX5to6D0FFFCARR80IAUEjKjso9fc0icoSvTfjnqx9TRRQArY/fEk/L949z7ewoAPmRrwG25Hoo9veiigBB92LvuJ2A9PqfU0NjbKTkgHDHux/woooAcQcnJxhMnaOg9BSKP9SAFBb7g7KPX3NFFIBFwUYjpvxz1Y+/tSt1lyT8o+dh1PsPQUUUwAD95EuAGK5UdkHt70n8Mffc3yg9M+p9TRRQgBsbZiSSFOGPdj6ewp2Dk87cR5O0fdHotFFCAao4hwoG77i9h7n1NAxtfuN2Dnqx9/aiigBTw82SflX52HX6D0FCj5ohhQSMqOyj/GiikAh+4h+8C3yg9z6mlbA84knC/fPdvYegoooAUA5HIX5M/KOFHoPemqPliwo+Y/IvYe59TRRTADjbKeSAwDE9WPv7U5h+8lBPKr87Dr9B6CiigBqjmIALk/dHZff3NDfcX+IF8AHufU0UUAK/DTZJO377dz7D0FKoOV5C/JngcKPb3oooAauCkWFGGb5FPT6n1NL/AM9eSQCAxPVj6fSiigBSP3jgn5guWYdh6CmqP9SAq5Y/IOw9z6miikANjy8nLAyYAP8AEfVqVh88uSflHzt3+g9BRRTYCoD8mML8pIwOFHt70wY8qMhRhnwinpn1b1oooAcesvJ4OGbux9PYUuP3rDOGCZZh2HotFFADVHyw4UfMfkXsPc+pof7hJyw34wf4j7+1FFACkfvJMk5VfmYdfoPSljBPlbcLlSVAHCj1+tFFCAYMeUhCjaXwqnufVqcesuSeB8zdz7D0FFFACgHzsZwwTJIH3R6LTFxsiwowx+RT0+p9TRRQAsnCMWJYbsYP8R9/anEfvZATyqZZh1A9F9KKKQCRAkRbcLkEqB0Uev1pvy+SDj5S+AD/ABH1aiigBzcNNkn5V+dh1+g9BS7T5wXgNszkDhR6LRRTAYMeXGQowzfKp6E+p9aWXhJCxLANg/7R9/aiigBxB85gT8wTLMB90ei0kYyItuFzkqOw9z6miikA35fJLYyu/AB/iP8AtU5hiWUEnKr87Drj0X0FFFMBQD5qrwG2ZzjhR7e9MGPKQ7cqXwqnufVqKKQDpeFlLEsAwDerH0+lKQfOIzhgmSQPuj0WiigBIhlYtuFyTtHUfU+ppvHks3JTfjB6uf8Aa9qKKYCykK5DyShu+3AH4UUUUAf/2Q==">
            <a:extLst>
              <a:ext uri="{FF2B5EF4-FFF2-40B4-BE49-F238E27FC236}">
                <a16:creationId xmlns:a16="http://schemas.microsoft.com/office/drawing/2014/main" id="{D62DE326-130D-4817-8598-A0DF10ED9871}"/>
              </a:ext>
            </a:extLst>
          </p:cNvPr>
          <p:cNvSpPr/>
          <p:nvPr/>
        </p:nvSpPr>
        <p:spPr>
          <a:xfrm>
            <a:off x="212726" y="-14446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4101F1-7922-4115-8549-93B6D43F8E7B}"/>
              </a:ext>
            </a:extLst>
          </p:cNvPr>
          <p:cNvSpPr/>
          <p:nvPr/>
        </p:nvSpPr>
        <p:spPr>
          <a:xfrm>
            <a:off x="5974808" y="3244336"/>
            <a:ext cx="24237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A51EE79-408B-45E4-964C-8AAD88872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74" y="1486869"/>
            <a:ext cx="7340848" cy="38842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C6D58-ECDE-4E2A-ACCD-E6ECA15B16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myStudentAid Mobile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84685-E480-4BDD-8F1F-4BDC0E722E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94274"/>
            <a:ext cx="10515600" cy="4351336"/>
          </a:xfrm>
        </p:spPr>
        <p:txBody>
          <a:bodyPr/>
          <a:lstStyle/>
          <a:p>
            <a:pPr lvl="0"/>
            <a:r>
              <a:rPr lang="en-US"/>
              <a:t>Mobile ability to begin, complete, save, and submit the FAFSA</a:t>
            </a:r>
          </a:p>
          <a:p>
            <a:pPr lvl="0"/>
            <a:r>
              <a:rPr lang="en-US"/>
              <a:t>Information protected the same as FOTW​</a:t>
            </a:r>
          </a:p>
          <a:p>
            <a:pPr lvl="0"/>
            <a:r>
              <a:rPr lang="en-US"/>
              <a:t>Prompts applicant to create a save key, allowing completion at later time</a:t>
            </a:r>
          </a:p>
          <a:p>
            <a:pPr lvl="0"/>
            <a:r>
              <a:rPr lang="en-US"/>
              <a:t>FAFSA completion tracked​</a:t>
            </a:r>
          </a:p>
          <a:p>
            <a:pPr lvl="0"/>
            <a:r>
              <a:rPr lang="en-US"/>
              <a:t>Successful completion of each section indicated</a:t>
            </a:r>
          </a:p>
          <a:p>
            <a:pPr lvl="0"/>
            <a:r>
              <a:rPr lang="en-US"/>
              <a:t>Digital signature​</a:t>
            </a:r>
          </a:p>
          <a:p>
            <a:pPr lvl="0"/>
            <a:r>
              <a:rPr lang="en-US"/>
              <a:t>Confirmation of submission​</a:t>
            </a:r>
          </a:p>
          <a:p>
            <a:pPr lvl="0"/>
            <a:r>
              <a:rPr lang="en-US"/>
              <a:t>Estimated EFC calculation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5B66-1F2A-498D-A523-158E6E89F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IRS Data Retrieval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0797-E9A3-40C5-B511-C7DC2BB0D2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lvl="0"/>
            <a:r>
              <a:rPr lang="en-US"/>
              <a:t>Allows for certain tax return information to be transferred from the IRS database​</a:t>
            </a:r>
          </a:p>
          <a:p>
            <a:pPr lvl="0"/>
            <a:r>
              <a:rPr lang="en-US"/>
              <a:t>Participation is voluntary and student chooses whether or not to transfer data to FOTW​</a:t>
            </a:r>
          </a:p>
          <a:p>
            <a:pPr lvl="0"/>
            <a:r>
              <a:rPr lang="en-US"/>
              <a:t>IRS will authenticate taxpayer’s identity​</a:t>
            </a:r>
          </a:p>
          <a:p>
            <a:pPr lvl="0"/>
            <a:r>
              <a:rPr lang="en-US"/>
              <a:t>If tax record is found, IRS transfers information to populate the FAFSA​</a:t>
            </a:r>
          </a:p>
          <a:p>
            <a:pPr lvl="0"/>
            <a:r>
              <a:rPr lang="en-US"/>
              <a:t>Reduces errors and additional documents requested by financial aid office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2789-7BA8-4EE7-9622-4F7CBA5B1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IRS Data Retrieval Tool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3EC5-76B0-4BF1-A38B-6F04E33C07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Some will be unable to use the IRS DRT </a:t>
            </a:r>
          </a:p>
          <a:p>
            <a:pPr marL="342900" lvl="0" indent="-342900"/>
            <a:r>
              <a:rPr lang="en-US"/>
              <a:t>Examples include:</a:t>
            </a:r>
          </a:p>
          <a:p>
            <a:pPr marL="800100" lvl="1" indent="-342900"/>
            <a:r>
              <a:rPr lang="en-US"/>
              <a:t>Did not indicate on FAFSA a tax return was completed</a:t>
            </a:r>
          </a:p>
          <a:p>
            <a:pPr marL="800100" lvl="1" indent="-342900"/>
            <a:r>
              <a:rPr lang="en-US"/>
              <a:t>Marriage date is January 2017, or later</a:t>
            </a:r>
          </a:p>
          <a:p>
            <a:pPr marL="800100" lvl="1" indent="-342900"/>
            <a:r>
              <a:rPr lang="en-US"/>
              <a:t>First three digits of the SSN are 666</a:t>
            </a:r>
          </a:p>
          <a:p>
            <a:pPr marL="800100" lvl="1" indent="-342900"/>
            <a:r>
              <a:rPr lang="en-US"/>
              <a:t>Filed a non-US tax return</a:t>
            </a:r>
          </a:p>
          <a:p>
            <a:pPr marL="800100" lvl="1" indent="-342900"/>
            <a:r>
              <a:rPr lang="en-US"/>
              <a:t>Married and filed as head of household, or filed separate returns</a:t>
            </a:r>
          </a:p>
          <a:p>
            <a:pPr marL="800100" lvl="1" indent="-342900"/>
            <a:r>
              <a:rPr lang="en-US"/>
              <a:t>Neither married parent entered a valid SSSN</a:t>
            </a:r>
          </a:p>
          <a:p>
            <a:pPr marL="800100" lvl="1" indent="-342900"/>
            <a:r>
              <a:rPr lang="en-US"/>
              <a:t>Non-married parent or both married parents entered all zeroes for the SSN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25EA-037E-482E-AC8D-AAAC5A6FC6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General Student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825F-4D4A-4AE2-B228-6FED1590BF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Social Security Number</a:t>
            </a:r>
          </a:p>
          <a:p>
            <a:pPr marL="342900" lvl="0" indent="-342900"/>
            <a:r>
              <a:rPr lang="en-US"/>
              <a:t>Citizenship Status</a:t>
            </a:r>
          </a:p>
          <a:p>
            <a:pPr marL="342900" lvl="0" indent="-342900"/>
            <a:r>
              <a:rPr lang="en-US"/>
              <a:t>Marital Status</a:t>
            </a:r>
          </a:p>
          <a:p>
            <a:pPr marL="342900" lvl="0" indent="-342900"/>
            <a:r>
              <a:rPr lang="en-US"/>
              <a:t>Drug Convictions</a:t>
            </a:r>
          </a:p>
          <a:p>
            <a:pPr marL="342900" lvl="0" indent="-342900"/>
            <a:r>
              <a:rPr lang="en-US"/>
              <a:t>Selective Service registration</a:t>
            </a:r>
          </a:p>
          <a:p>
            <a:pPr marL="342900" lvl="0" indent="-342900"/>
            <a:r>
              <a:rPr lang="en-US"/>
              <a:t>Level of parent’s school completion 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A548-9B08-46E0-AFA3-5FE1FFB62C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Student Dependency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EEA7-5218-44EB-8668-1E919F9A47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4836" y="1491560"/>
            <a:ext cx="5349240" cy="4422779"/>
          </a:xfrm>
        </p:spPr>
        <p:txBody>
          <a:bodyPr/>
          <a:lstStyle/>
          <a:p>
            <a:pPr marL="342900" lvl="0" indent="-342900"/>
            <a:r>
              <a:rPr lang="en-US"/>
              <a:t>FAFSA asks questions to determine dependency status for federal student aid (not IRS) purposes:</a:t>
            </a:r>
          </a:p>
          <a:p>
            <a:pPr marL="800100" lvl="1" indent="-342900"/>
            <a:r>
              <a:rPr lang="en-US"/>
              <a:t>If all “no” responses, student is dependent</a:t>
            </a:r>
          </a:p>
          <a:p>
            <a:pPr marL="800100" lvl="1" indent="-342900"/>
            <a:r>
              <a:rPr lang="en-US"/>
              <a:t>If “yes” to any question, student is independent </a:t>
            </a:r>
          </a:p>
          <a:p>
            <a:pPr marL="800100" lvl="1" indent="-342900"/>
            <a:r>
              <a:rPr lang="en-US">
                <a:hlinkClick r:id="rId2"/>
              </a:rPr>
              <a:t>https://studentaid.ed.gov/sa/fafsa/filling-out/dependency</a:t>
            </a:r>
            <a:r>
              <a:rPr lang="en-US"/>
              <a:t> </a:t>
            </a:r>
          </a:p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CB991-DB0B-452E-AADB-4684CBC8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3" y="1491560"/>
            <a:ext cx="6025228" cy="39914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4832-B278-4AD4-8976-E1B02DF9D2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Who is Emory/Oxford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D1715-4215-45F2-8130-C4CF89FEC7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472970"/>
            <a:ext cx="10515600" cy="4351336"/>
          </a:xfrm>
        </p:spPr>
        <p:txBody>
          <a:bodyPr/>
          <a:lstStyle/>
          <a:p>
            <a:pPr lvl="0"/>
            <a:r>
              <a:rPr lang="en-US"/>
              <a:t>Emory College is a rigorous liberal arts experience in a research-university setting. Average class size is about 24</a:t>
            </a:r>
          </a:p>
          <a:p>
            <a:pPr lvl="1"/>
            <a:r>
              <a:rPr lang="en-US"/>
              <a:t>5,522 undergraduate enrollment </a:t>
            </a:r>
          </a:p>
          <a:p>
            <a:pPr lvl="1"/>
            <a:r>
              <a:rPr lang="en-US"/>
              <a:t>1,462 first- year class</a:t>
            </a:r>
          </a:p>
          <a:p>
            <a:pPr lvl="0"/>
            <a:r>
              <a:rPr lang="en-US"/>
              <a:t>Oxford College is the birth place of Emory and is a challenging, small liberal arts college experience in a close-knit campus of first- and second- year students. Average class size is about 20</a:t>
            </a:r>
          </a:p>
          <a:p>
            <a:pPr lvl="1"/>
            <a:r>
              <a:rPr lang="en-US"/>
              <a:t>979 total enrollment</a:t>
            </a:r>
          </a:p>
          <a:p>
            <a:pPr lvl="1"/>
            <a:r>
              <a:rPr lang="en-US"/>
              <a:t>537 first-year class </a:t>
            </a:r>
          </a:p>
          <a:p>
            <a:pPr lvl="0"/>
            <a:r>
              <a:rPr lang="en-US"/>
              <a:t>Academically equivalent, distinct by geographic locations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3AB00F-1360-46C0-9A83-56BB355380B1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5BEC-B9C7-4336-B859-D165050CD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2896-E28E-4446-B178-F8FCDE404C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7113"/>
            <a:ext cx="10515600" cy="1325559"/>
          </a:xfrm>
        </p:spPr>
        <p:txBody>
          <a:bodyPr/>
          <a:lstStyle/>
          <a:p>
            <a:pPr lvl="0"/>
            <a:r>
              <a:rPr lang="en-US"/>
              <a:t>Frequent FAFSA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98E3-A208-4BEF-8984-F3CCFEDC76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236305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 sz="2000"/>
              <a:t>Social Security Numbers- ensure</a:t>
            </a:r>
            <a:r>
              <a:rPr lang="en-US" sz="2000">
                <a:cs typeface="Calibri Light"/>
              </a:rPr>
              <a:t> it matches with the social on the admission application</a:t>
            </a:r>
          </a:p>
          <a:p>
            <a:pPr marL="914400" lvl="1" indent="-342900"/>
            <a:r>
              <a:rPr lang="en-US" sz="1800"/>
              <a:t>If either parent does not have a social, enter all 0's </a:t>
            </a:r>
          </a:p>
          <a:p>
            <a:pPr marL="342900" lvl="0" indent="-342900"/>
            <a:r>
              <a:rPr lang="en-US" sz="2000"/>
              <a:t>Divorced/remarried parental information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/>
              <a:t>Income earned by parents/stepparents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/>
              <a:t>Untaxed income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/>
              <a:t>U.S. income taxes paid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/>
              <a:t>Household size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/>
              <a:t>Number of household members in college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/>
              <a:t>Real estate and investment net worth- does not include retirement 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>
                <a:cs typeface="Calibri"/>
              </a:rPr>
              <a:t>Submitting a name that doesn't match a student's legal name </a:t>
            </a:r>
            <a:endParaRPr lang="en-US" sz="2000">
              <a:cs typeface="Calibri Light"/>
            </a:endParaRPr>
          </a:p>
          <a:p>
            <a:pPr marL="342900" lvl="0" indent="-342900"/>
            <a:r>
              <a:rPr lang="en-US" sz="2000">
                <a:cs typeface="Calibri"/>
              </a:rPr>
              <a:t>Forgetting to sign and submit</a:t>
            </a:r>
            <a:endParaRPr lang="en-US" sz="2000">
              <a:cs typeface="Calibri Light"/>
            </a:endParaRP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29E5-8864-4E36-B0AB-34DE402588B9}"/>
              </a:ext>
            </a:extLst>
          </p:cNvPr>
          <p:cNvSpPr txBox="1"/>
          <p:nvPr/>
        </p:nvSpPr>
        <p:spPr>
          <a:xfrm>
            <a:off x="1046219" y="1438616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5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ea typeface="Cartoonist Kooky"/>
                <a:cs typeface="Calibri Light" pitchFamily="34"/>
              </a:rPr>
              <a:t>Applying to Private Colleges and Universities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792993-9449-485F-9CDA-A3A46F1290BB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2A29897-22A5-4AD0-9DBB-853F7B30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07F3-FFA4-4401-8401-3A9380238C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Private Colleges and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742A4-438D-43C8-84A0-B07F94EEB1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While the FAFSA is typically required by all colleges and universities, some schools may require additional applications to be completed </a:t>
            </a:r>
          </a:p>
          <a:p>
            <a:pPr marL="342900" lvl="0" indent="-342900"/>
            <a:r>
              <a:rPr lang="en-US"/>
              <a:t>We recommend researching your top colleges and universities and identifying what is required from each school to determine aid eligibility </a:t>
            </a:r>
          </a:p>
          <a:p>
            <a:pPr marL="342900" lvl="0" indent="-342900"/>
            <a:r>
              <a:rPr lang="en-US"/>
              <a:t>CollegeBoard- CSS Profile is commonly used among private colleges and universities to determine institutional need 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08A3-C2A8-4332-B06E-348B8C925D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What is the CSS Profile?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4D299-CE8C-4A34-BA20-F980D9590E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An online application for nonfederal student financial aid </a:t>
            </a:r>
          </a:p>
          <a:p>
            <a:pPr marL="342900" lvl="0" indent="-342900"/>
            <a:r>
              <a:rPr lang="en-US"/>
              <a:t>Used by nearly 400 colleges, universities, professional schools, and scholarship programs to award more than $9 billion in grants </a:t>
            </a:r>
          </a:p>
          <a:p>
            <a:pPr marL="342900" lvl="0" indent="-342900"/>
            <a:r>
              <a:rPr lang="en-US"/>
              <a:t>Check the College Board’s website for a  list of schools and institutions that require the CSS Profile application</a:t>
            </a:r>
          </a:p>
          <a:p>
            <a:pPr marL="342900" lvl="0" indent="-342900"/>
            <a:r>
              <a:rPr lang="en-US"/>
              <a:t>Available on October 1</a:t>
            </a:r>
            <a:r>
              <a:rPr lang="en-US" baseline="30000"/>
              <a:t>st</a:t>
            </a:r>
            <a:r>
              <a:rPr lang="en-US"/>
              <a:t> of student's senior year </a:t>
            </a:r>
          </a:p>
          <a:p>
            <a:pPr marL="342900" lvl="0" indent="-342900"/>
            <a:r>
              <a:rPr lang="en-US"/>
              <a:t>$25 fee for initial application and one college (or program report)</a:t>
            </a:r>
          </a:p>
          <a:p>
            <a:pPr marL="1257300" lvl="2" indent="-342900"/>
            <a:r>
              <a:rPr lang="en-US"/>
              <a:t>Additional reports at $16 </a:t>
            </a:r>
          </a:p>
          <a:p>
            <a:pPr marL="914400" lvl="2" indent="0">
              <a:buNone/>
            </a:pPr>
            <a:endParaRPr lang="en-US"/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68279-9D95-44EE-B6E2-BB1F07598D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Federal vs Institutional EFC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29CEF-A5D6-42F6-AE81-27B18A0B6A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Completing the FAFSA will create a</a:t>
            </a:r>
            <a:r>
              <a:rPr lang="en-US" b="1"/>
              <a:t> federal EFC</a:t>
            </a:r>
            <a:r>
              <a:rPr lang="en-US"/>
              <a:t> </a:t>
            </a:r>
          </a:p>
          <a:p>
            <a:pPr marL="342900" lvl="0" indent="-342900"/>
            <a:r>
              <a:rPr lang="en-US"/>
              <a:t>Similarly, completing the CSS will create an </a:t>
            </a:r>
            <a:r>
              <a:rPr lang="en-US" b="1"/>
              <a:t>institutional EFC</a:t>
            </a:r>
          </a:p>
          <a:p>
            <a:pPr marL="342900" lvl="0" indent="-342900"/>
            <a:r>
              <a:rPr lang="en-US"/>
              <a:t>It is possible that the two may not be the same; institutions may defer to the institutional EFC when awarding students with institutional aid </a:t>
            </a:r>
          </a:p>
          <a:p>
            <a:pPr marL="342900" lvl="0" indent="-342900"/>
            <a:endParaRPr lang="en-US"/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FD26-DB57-4470-A615-657EC42B6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How financial need varies based on cost </a:t>
            </a:r>
          </a:p>
        </p:txBody>
      </p:sp>
      <p:pic>
        <p:nvPicPr>
          <p:cNvPr id="3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C834529-7756-497E-8A4A-69F3866D1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71" y="1861681"/>
            <a:ext cx="7582396" cy="35799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1E20-DE40-4EBC-B288-D12B60B2577C}"/>
              </a:ext>
            </a:extLst>
          </p:cNvPr>
          <p:cNvSpPr txBox="1"/>
          <p:nvPr/>
        </p:nvSpPr>
        <p:spPr>
          <a:xfrm>
            <a:off x="584767" y="-80787"/>
            <a:ext cx="105156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ea typeface="Cartoonist Kooky"/>
                <a:cs typeface="Calibri Light" pitchFamily="34"/>
              </a:rPr>
              <a:t>CSS Application 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B28A675-A131-460E-9FA3-ACA789807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097" y="646041"/>
            <a:ext cx="7515727" cy="49656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E94E7E20-67FB-4D91-87BA-E49FF1C16000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A80739A6-0836-4FE2-B45E-F4787544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8C5A72F-8B9A-43A9-ABDE-4CE50FAE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9" y="308353"/>
            <a:ext cx="10905070" cy="50708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23F0CBE-06F3-43D8-B8DB-8B058DE6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62" y="0"/>
            <a:ext cx="8505447" cy="5571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9A21C1-C070-403D-947E-E16ACA0D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96" y="94823"/>
            <a:ext cx="8253429" cy="5571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25B8-5E77-4365-940C-FEB8AF9F3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Emory/Oxford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7AE15B5-558C-4A0C-B1C1-9F24C70C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32" y="1899922"/>
            <a:ext cx="8836340" cy="34035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290409E-D0FC-4897-B3AB-CFBC7EBB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06" y="76535"/>
            <a:ext cx="7730730" cy="55710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E891-0056-426A-B797-1F5BDDF033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Divorced and Separated Parents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48B37-0BC7-4226-B146-8926FB5CE7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Noncustodial profile will be required when the marital status of the biological or adoptive parents is separated, divorced, or never married (FAFSA doesn't ask for NC information) </a:t>
            </a:r>
          </a:p>
          <a:p>
            <a:pPr marL="342900" lvl="0" indent="-342900"/>
            <a:r>
              <a:rPr lang="en-US"/>
              <a:t>Waivers should be pursued where abuse, a restraining order, incarceration, or total disability, etc. exists</a:t>
            </a:r>
          </a:p>
          <a:p>
            <a:pPr lvl="1"/>
            <a:r>
              <a:rPr lang="en-US"/>
              <a:t>Documentation is necessary</a:t>
            </a:r>
          </a:p>
          <a:p>
            <a:pPr marL="1257300" lvl="2" indent="-342900"/>
            <a:r>
              <a:rPr lang="en-US" b="1"/>
              <a:t>Unwillingness is not a reason for a university to waive their requirement </a:t>
            </a:r>
          </a:p>
          <a:p>
            <a:pPr marL="342900" lvl="0" indent="-342900"/>
            <a:r>
              <a:rPr lang="en-US"/>
              <a:t>Students need to be proactive and adhere to posted deadlines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6275-E3CA-4DEA-B55B-9844CAC92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IDOC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DBDE-0C9C-45F5-A0BD-A8F7574CA1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After completing the CSS application, you will be instructed to submit documents through the IDOC portal</a:t>
            </a:r>
          </a:p>
          <a:p>
            <a:pPr marL="342900" lvl="0" indent="-342900"/>
            <a:r>
              <a:rPr lang="en-US"/>
              <a:t>Documents required may vary by school </a:t>
            </a:r>
          </a:p>
          <a:p>
            <a:pPr marL="342900" lvl="0" indent="-342900"/>
            <a:r>
              <a:rPr lang="en-US"/>
              <a:t>It is important to have all documents submitted so that the school may start reviewing your file to create an award letter </a:t>
            </a:r>
          </a:p>
          <a:p>
            <a:pPr marL="342900" lvl="0" indent="-342900"/>
            <a:r>
              <a:rPr lang="en-US"/>
              <a:t>IDOC will send out reminders about what forms are still missing and potentially reject some if they are incomplete 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32FD-CB24-4A6F-8EE3-63370C71AC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Sample Award Letter 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4DE42EC-788D-4078-A83E-78BA7CAC92B3}"/>
              </a:ext>
            </a:extLst>
          </p:cNvPr>
          <p:cNvSpPr/>
          <p:nvPr/>
        </p:nvSpPr>
        <p:spPr>
          <a:xfrm>
            <a:off x="938146" y="1353787"/>
            <a:ext cx="10515600" cy="301422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C788A238-024D-4278-8FFD-6BAB3484FE58}"/>
              </a:ext>
            </a:extLst>
          </p:cNvPr>
          <p:cNvSpPr txBox="1"/>
          <p:nvPr/>
        </p:nvSpPr>
        <p:spPr>
          <a:xfrm>
            <a:off x="963878" y="1354775"/>
            <a:ext cx="373280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COST OF ATTENDANCE- $34,000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8E6E30-1D36-4570-BFFF-84C35078C30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38146" y="1691832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en-US" sz="1500" b="1"/>
              <a:t>BILLED COSTS					OUT OF POCKET COST </a:t>
            </a:r>
          </a:p>
          <a:p>
            <a:pPr marL="0" lvl="0" indent="0">
              <a:buNone/>
            </a:pPr>
            <a:r>
              <a:rPr lang="en-US" sz="1500"/>
              <a:t>	TUITION			$20,000			TRAVEL		$1000</a:t>
            </a:r>
          </a:p>
          <a:p>
            <a:pPr marL="0" lvl="0" indent="0">
              <a:buNone/>
            </a:pPr>
            <a:r>
              <a:rPr lang="en-US" sz="1500"/>
              <a:t>	FEES 			$500			PERSONAL		$1500</a:t>
            </a:r>
          </a:p>
          <a:p>
            <a:pPr marL="0" lvl="0" indent="0">
              <a:buNone/>
            </a:pPr>
            <a:r>
              <a:rPr lang="en-US" sz="1500"/>
              <a:t>	HOUSING			$5,000			BOOKS 		$1000</a:t>
            </a:r>
          </a:p>
          <a:p>
            <a:pPr marL="0" lvl="0" indent="0">
              <a:buNone/>
            </a:pPr>
            <a:r>
              <a:rPr lang="en-US" sz="1500"/>
              <a:t>	FOOD			$5,000</a:t>
            </a:r>
          </a:p>
          <a:p>
            <a:pPr marL="0" lvl="0" indent="0">
              <a:buNone/>
            </a:pPr>
            <a:r>
              <a:rPr lang="en-US" sz="1500" b="1"/>
              <a:t>TOTAL DIRECT COST</a:t>
            </a:r>
            <a:r>
              <a:rPr lang="en-US" sz="1500"/>
              <a:t>			</a:t>
            </a:r>
            <a:r>
              <a:rPr lang="en-US" sz="1500" b="1"/>
              <a:t>$30,500</a:t>
            </a:r>
            <a:r>
              <a:rPr lang="en-US" sz="1500"/>
              <a:t>		</a:t>
            </a:r>
            <a:r>
              <a:rPr lang="en-US" sz="1500" b="1"/>
              <a:t> TOTAL IN DIRECT COST</a:t>
            </a:r>
            <a:r>
              <a:rPr lang="en-US" sz="1500"/>
              <a:t>		</a:t>
            </a:r>
            <a:r>
              <a:rPr lang="en-US" sz="1500" b="1"/>
              <a:t>$3500</a:t>
            </a:r>
            <a:endParaRPr lang="en-US" sz="1500"/>
          </a:p>
          <a:p>
            <a:pPr marL="0" lvl="0" indent="0">
              <a:buNone/>
            </a:pPr>
            <a:endParaRPr lang="en-US" sz="1500"/>
          </a:p>
          <a:p>
            <a:pPr marL="0" lvl="0" indent="0">
              <a:buNone/>
            </a:pPr>
            <a:r>
              <a:rPr lang="en-US" sz="1500"/>
              <a:t>				$15,000</a:t>
            </a:r>
          </a:p>
          <a:p>
            <a:pPr marL="0" lvl="0" indent="0">
              <a:buNone/>
            </a:pPr>
            <a:endParaRPr lang="en-US" sz="1500"/>
          </a:p>
          <a:p>
            <a:pPr marL="0" lvl="0" indent="0">
              <a:buNone/>
            </a:pPr>
            <a:r>
              <a:rPr lang="en-US" sz="1500"/>
              <a:t>	INSTITUTIONAL GRANT		$13000</a:t>
            </a:r>
          </a:p>
          <a:p>
            <a:pPr marL="0" lvl="0" indent="0">
              <a:buNone/>
            </a:pPr>
            <a:r>
              <a:rPr lang="en-US" sz="1500"/>
              <a:t>	FEDERAL WORK STUDY		$2500</a:t>
            </a:r>
          </a:p>
          <a:p>
            <a:pPr marL="0" lvl="0" indent="0">
              <a:buNone/>
            </a:pPr>
            <a:r>
              <a:rPr lang="en-US" sz="1500"/>
              <a:t>	FEDERAL SUBSIDIZED LOAN	$3500</a:t>
            </a:r>
          </a:p>
          <a:p>
            <a:pPr marL="0" lvl="0" indent="0">
              <a:buNone/>
            </a:pPr>
            <a:endParaRPr lang="en-US" sz="150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EB58EA5-3D9B-4D5F-BBF7-78D50E8FF893}"/>
              </a:ext>
            </a:extLst>
          </p:cNvPr>
          <p:cNvSpPr/>
          <p:nvPr/>
        </p:nvSpPr>
        <p:spPr>
          <a:xfrm>
            <a:off x="938146" y="3731922"/>
            <a:ext cx="10515600" cy="307777"/>
          </a:xfrm>
          <a:prstGeom prst="rect">
            <a:avLst/>
          </a:prstGeom>
          <a:solidFill>
            <a:srgbClr val="70AD4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76E71051-840B-4A25-85D9-03077B17516D}"/>
              </a:ext>
            </a:extLst>
          </p:cNvPr>
          <p:cNvSpPr txBox="1"/>
          <p:nvPr/>
        </p:nvSpPr>
        <p:spPr>
          <a:xfrm>
            <a:off x="963878" y="3695300"/>
            <a:ext cx="373280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EXPECTED FAMILY CONTRIBUTION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32AA703-DC34-499F-BF2B-DE9980ACF73E}"/>
              </a:ext>
            </a:extLst>
          </p:cNvPr>
          <p:cNvSpPr/>
          <p:nvPr/>
        </p:nvSpPr>
        <p:spPr>
          <a:xfrm>
            <a:off x="938146" y="4378586"/>
            <a:ext cx="10515600" cy="271156"/>
          </a:xfrm>
          <a:prstGeom prst="rect">
            <a:avLst/>
          </a:prstGeom>
          <a:solidFill>
            <a:srgbClr val="F8CB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1B20EF8-E5B9-4676-9CC2-263ACE3EADE5}"/>
              </a:ext>
            </a:extLst>
          </p:cNvPr>
          <p:cNvSpPr txBox="1"/>
          <p:nvPr/>
        </p:nvSpPr>
        <p:spPr>
          <a:xfrm>
            <a:off x="963878" y="4341964"/>
            <a:ext cx="373280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FINANCIAL AID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CD43-A63E-4ED3-92D8-F3008B9FED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What is Financial Need?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1E86CC-D76E-4AF6-BDDE-5ADA21818E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0" lvl="0" indent="0">
              <a:spcBef>
                <a:spcPts val="4100"/>
              </a:spcBef>
              <a:buNone/>
            </a:pPr>
            <a:r>
              <a:rPr lang="en-US">
                <a:latin typeface="Arial"/>
                <a:ea typeface="ＭＳ Ｐゴシック"/>
              </a:rPr>
              <a:t>	</a:t>
            </a:r>
            <a:r>
              <a:rPr lang="en-US" sz="3400">
                <a:ea typeface="ＭＳ Ｐゴシック"/>
              </a:rPr>
              <a:t>Cost of Attendance </a:t>
            </a:r>
            <a:r>
              <a:rPr lang="en-US" sz="2000">
                <a:ea typeface="ＭＳ Ｐゴシック"/>
              </a:rPr>
              <a:t>(</a:t>
            </a:r>
            <a:r>
              <a:rPr lang="en-US" sz="2000" b="1">
                <a:solidFill>
                  <a:srgbClr val="00B0F0"/>
                </a:solidFill>
                <a:ea typeface="ＭＳ Ｐゴシック"/>
              </a:rPr>
              <a:t>$34,000</a:t>
            </a:r>
            <a:r>
              <a:rPr lang="en-US" sz="2000">
                <a:ea typeface="ＭＳ Ｐゴシック"/>
              </a:rPr>
              <a:t>- direct and indirect cost)</a:t>
            </a:r>
          </a:p>
          <a:p>
            <a:pPr marL="0" lvl="0" indent="0">
              <a:spcBef>
                <a:spcPts val="4100"/>
              </a:spcBef>
              <a:buNone/>
            </a:pPr>
            <a:r>
              <a:rPr lang="en-US" sz="3400">
                <a:ea typeface="ＭＳ Ｐゴシック"/>
              </a:rPr>
              <a:t> </a:t>
            </a:r>
            <a:r>
              <a:rPr lang="en-US" sz="3400"/>
              <a:t>–</a:t>
            </a:r>
            <a:r>
              <a:rPr lang="en-US" sz="3400">
                <a:solidFill>
                  <a:srgbClr val="CC0099"/>
                </a:solidFill>
              </a:rPr>
              <a:t> 	</a:t>
            </a:r>
            <a:r>
              <a:rPr lang="en-US" sz="3400">
                <a:ea typeface="ＭＳ Ｐゴシック"/>
              </a:rPr>
              <a:t>Expected Family Contribution</a:t>
            </a:r>
            <a:r>
              <a:rPr lang="en-US" sz="3400">
                <a:solidFill>
                  <a:srgbClr val="70AD47"/>
                </a:solidFill>
                <a:ea typeface="ＭＳ Ｐゴシック"/>
              </a:rPr>
              <a:t> </a:t>
            </a:r>
            <a:r>
              <a:rPr lang="en-US" sz="2000">
                <a:ea typeface="ＭＳ Ｐゴシック"/>
              </a:rPr>
              <a:t>(</a:t>
            </a:r>
            <a:r>
              <a:rPr lang="en-US" sz="2000" b="1">
                <a:solidFill>
                  <a:srgbClr val="70AD47"/>
                </a:solidFill>
                <a:ea typeface="ＭＳ Ｐゴシック"/>
              </a:rPr>
              <a:t>$15,000</a:t>
            </a:r>
            <a:r>
              <a:rPr lang="en-US" sz="2000">
                <a:ea typeface="ＭＳ Ｐゴシック"/>
              </a:rPr>
              <a:t>)</a:t>
            </a:r>
            <a:r>
              <a:rPr lang="en-US" sz="2000" b="1">
                <a:solidFill>
                  <a:srgbClr val="70AD47"/>
                </a:solidFill>
                <a:ea typeface="ＭＳ Ｐゴシック"/>
              </a:rPr>
              <a:t> </a:t>
            </a:r>
            <a:endParaRPr lang="en-US" sz="2000">
              <a:solidFill>
                <a:srgbClr val="70AD47"/>
              </a:solidFill>
              <a:ea typeface="ＭＳ Ｐゴシック"/>
            </a:endParaRPr>
          </a:p>
          <a:p>
            <a:pPr marL="0" lvl="0" indent="0">
              <a:spcBef>
                <a:spcPts val="4100"/>
              </a:spcBef>
              <a:buNone/>
            </a:pPr>
            <a:r>
              <a:rPr lang="en-US" sz="3400">
                <a:ea typeface="ＭＳ Ｐゴシック"/>
              </a:rPr>
              <a:t> = 	Financial Need= </a:t>
            </a:r>
            <a:r>
              <a:rPr lang="en-US" sz="2000">
                <a:ea typeface="ＭＳ Ｐゴシック"/>
              </a:rPr>
              <a:t>(</a:t>
            </a:r>
            <a:r>
              <a:rPr lang="en-US" sz="2000" b="1">
                <a:solidFill>
                  <a:srgbClr val="ED7D31"/>
                </a:solidFill>
                <a:ea typeface="ＭＳ Ｐゴシック"/>
              </a:rPr>
              <a:t>$19,000</a:t>
            </a:r>
            <a:r>
              <a:rPr lang="en-US" sz="2000">
                <a:ea typeface="ＭＳ Ｐゴシック"/>
              </a:rPr>
              <a:t>- a combination of self help aid and institutional grant) </a:t>
            </a:r>
          </a:p>
          <a:p>
            <a:pPr marL="0" lvl="0" indent="0">
              <a:spcBef>
                <a:spcPts val="4100"/>
              </a:spcBef>
              <a:buNone/>
            </a:pPr>
            <a:endParaRPr lang="en-US" sz="3400">
              <a:ea typeface="ＭＳ Ｐゴシック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412768D5-3AD8-40E3-A0F0-BDE004689921}"/>
              </a:ext>
            </a:extLst>
          </p:cNvPr>
          <p:cNvSpPr/>
          <p:nvPr/>
        </p:nvSpPr>
        <p:spPr>
          <a:xfrm flipV="1">
            <a:off x="958090" y="3272527"/>
            <a:ext cx="8657767" cy="13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A6C2F9D-064E-4E81-BDC3-C4782F605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8808" y="843277"/>
            <a:ext cx="6717621" cy="4351336"/>
          </a:xfr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54F48AD5-671C-4672-A977-74B17126E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My</a:t>
            </a:r>
            <a:r>
              <a:rPr lang="en-US" b="1">
                <a:solidFill>
                  <a:srgbClr val="70AD47"/>
                </a:solidFill>
              </a:rPr>
              <a:t>in</a:t>
            </a:r>
            <a:r>
              <a:rPr lang="en-US"/>
              <a:t>tuition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9E2BBDD-7F8F-4442-8086-911CA56EE143}"/>
              </a:ext>
            </a:extLst>
          </p:cNvPr>
          <p:cNvSpPr txBox="1"/>
          <p:nvPr/>
        </p:nvSpPr>
        <p:spPr>
          <a:xfrm>
            <a:off x="4267203" y="5191121"/>
            <a:ext cx="27432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Myintuition.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org 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169-1CC9-4900-A53A-D0D5EE1C98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Special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060A-108D-4B34-92A4-32CF9DB55F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00502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Cannot be documented using FAFSA</a:t>
            </a:r>
          </a:p>
          <a:p>
            <a:pPr marL="342900" lvl="0" indent="-342900"/>
            <a:r>
              <a:rPr lang="en-US"/>
              <a:t>Send written explanation and documentation to financial aid office at each college (use college form where required) </a:t>
            </a:r>
          </a:p>
          <a:p>
            <a:pPr marL="342900" lvl="0" indent="-342900"/>
            <a:r>
              <a:rPr lang="en-US"/>
              <a:t>College will review and request additional information if necessary</a:t>
            </a:r>
          </a:p>
          <a:p>
            <a:pPr marL="342900" lvl="0" indent="-342900"/>
            <a:r>
              <a:rPr lang="en-US"/>
              <a:t>Decisions are generally final and cannot be appealed </a:t>
            </a:r>
          </a:p>
          <a:p>
            <a:pPr marL="342900" lvl="0" indent="-342900"/>
            <a:r>
              <a:rPr lang="en-US"/>
              <a:t>Be mindful of college requirements for special circumstances- some have specific forms and deadlines that may be unique to that institution 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59DD-1796-4ACD-99F1-67B39E7911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Special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2E4F-728C-4245-A2F8-E90EC8C490F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Change in employment status</a:t>
            </a:r>
          </a:p>
          <a:p>
            <a:pPr marL="342900" lvl="0" indent="-342900"/>
            <a:r>
              <a:rPr lang="en-US"/>
              <a:t>Unusual medical expenses not covered by insurance</a:t>
            </a:r>
          </a:p>
          <a:p>
            <a:pPr marL="342900" lvl="0" indent="-342900"/>
            <a:r>
              <a:rPr lang="en-US"/>
              <a:t>Change in parent martial status</a:t>
            </a:r>
          </a:p>
          <a:p>
            <a:pPr marL="342900" lvl="0" indent="-342900"/>
            <a:r>
              <a:rPr lang="en-US"/>
              <a:t>Unusual dependent care expenses</a:t>
            </a:r>
          </a:p>
          <a:p>
            <a:pPr marL="342900" lvl="0" indent="-342900"/>
            <a:r>
              <a:rPr lang="en-US"/>
              <a:t>Student cannot obtain parental information 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7749-9E47-4769-8155-A5F10F3916FD}"/>
              </a:ext>
            </a:extLst>
          </p:cNvPr>
          <p:cNvSpPr txBox="1"/>
          <p:nvPr/>
        </p:nvSpPr>
        <p:spPr>
          <a:xfrm>
            <a:off x="2512195" y="1622547"/>
            <a:ext cx="7167615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5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ea typeface="Cartoonist Kooky"/>
                <a:cs typeface="Calibri Light" pitchFamily="34"/>
              </a:rPr>
              <a:t>Additional Sources of Funding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6CEF351-3D83-4647-86AF-FE9E29745C04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B7E1782-8007-4CD4-95BF-47C8203D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926C-C7AE-4D29-B0F2-A13DFC2496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Sources of Funding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E7A9-C9DA-4C64-998B-C77FB01422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388745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 sz="2000"/>
              <a:t>Federal and institutional need based aid (does not have to be repaid)</a:t>
            </a:r>
          </a:p>
          <a:p>
            <a:pPr marL="342900" lvl="0" indent="-342900"/>
            <a:r>
              <a:rPr lang="en-US" sz="2000"/>
              <a:t>Merit and State aid </a:t>
            </a:r>
          </a:p>
          <a:p>
            <a:pPr marL="342900" lvl="0" indent="-342900"/>
            <a:r>
              <a:rPr lang="en-US" sz="2000"/>
              <a:t>External scholarships </a:t>
            </a:r>
          </a:p>
          <a:p>
            <a:pPr marL="342900" lvl="0" indent="-342900"/>
            <a:r>
              <a:rPr lang="en-US" sz="2000"/>
              <a:t>Federal subsidized and unsubsidized loans offered to the student</a:t>
            </a:r>
          </a:p>
          <a:p>
            <a:pPr marL="800100" lvl="1" indent="-342900"/>
            <a:r>
              <a:rPr lang="en-US" sz="2000"/>
              <a:t>$5500 for the first year; interest rates fluctuate every year </a:t>
            </a:r>
          </a:p>
          <a:p>
            <a:pPr marL="342900" lvl="0" indent="-342900"/>
            <a:r>
              <a:rPr lang="en-US" sz="2000"/>
              <a:t>Parent PLUS Loan</a:t>
            </a:r>
          </a:p>
          <a:p>
            <a:pPr marL="800100" lvl="1" indent="-342900"/>
            <a:r>
              <a:rPr lang="en-US" sz="2000"/>
              <a:t>Apply through FAFSA; interest rates fluctuate each year; awarded up to the COA </a:t>
            </a:r>
          </a:p>
          <a:p>
            <a:pPr marL="342900" lvl="0" indent="-342900"/>
            <a:r>
              <a:rPr lang="en-US" sz="2000"/>
              <a:t>Private Loans</a:t>
            </a:r>
          </a:p>
          <a:p>
            <a:pPr marL="800100" lvl="1" indent="-342900"/>
            <a:r>
              <a:rPr lang="en-US" sz="2000"/>
              <a:t>Can be borrowed by either the student or the parent </a:t>
            </a:r>
          </a:p>
          <a:p>
            <a:pPr marL="342900" lvl="0" indent="-342900"/>
            <a:r>
              <a:rPr lang="en-US" sz="2000"/>
              <a:t>ROTC 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D5B83-13C4-4B4E-8C4F-D12677BB44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Topics we will discuss tonight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D5AE-F36B-44A4-9885-E177EA48849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What is financial aid?</a:t>
            </a:r>
          </a:p>
          <a:p>
            <a:pPr marL="342900" lvl="0" indent="-342900"/>
            <a:r>
              <a:rPr lang="en-US"/>
              <a:t>Cost of attendance (COA)</a:t>
            </a:r>
          </a:p>
          <a:p>
            <a:pPr marL="342900" lvl="0" indent="-342900"/>
            <a:r>
              <a:rPr lang="en-US"/>
              <a:t>Expected family contribution (EFC)</a:t>
            </a:r>
          </a:p>
          <a:p>
            <a:pPr marL="342900" lvl="0" indent="-342900"/>
            <a:r>
              <a:rPr lang="en-US"/>
              <a:t>Financial need</a:t>
            </a:r>
          </a:p>
          <a:p>
            <a:pPr marL="342900" lvl="0" indent="-342900"/>
            <a:r>
              <a:rPr lang="en-US"/>
              <a:t>Categories, types, and sources of financial aid</a:t>
            </a:r>
          </a:p>
          <a:p>
            <a:pPr marL="342900" lvl="0" indent="-342900"/>
            <a:r>
              <a:rPr lang="en-US"/>
              <a:t>Free Application for Federal Student Aid (FAFSA)</a:t>
            </a:r>
          </a:p>
          <a:p>
            <a:pPr marL="342900" lvl="0" indent="-342900"/>
            <a:r>
              <a:rPr lang="en-US"/>
              <a:t>CSS Profile </a:t>
            </a:r>
          </a:p>
          <a:p>
            <a:pPr marL="342900" lvl="0" indent="-342900"/>
            <a:r>
              <a:rPr lang="en-US"/>
              <a:t>Special circumstances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F4A-82AC-46F9-9D84-24AB7D75DE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78E33-ACCA-4424-A198-6AD084EB78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390902"/>
            <a:ext cx="10515600" cy="4351336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/>
              <a:t>Discuss what the family can reasonably and realistically afford to pay for college </a:t>
            </a:r>
          </a:p>
          <a:p>
            <a:pPr marL="457200" lvl="0" indent="-457200">
              <a:buAutoNum type="arabicPeriod"/>
            </a:pPr>
            <a:r>
              <a:rPr lang="en-US"/>
              <a:t>Research the schools you are most interested in and make a spreadsheet with the required applications, deadlines, and COA </a:t>
            </a:r>
          </a:p>
          <a:p>
            <a:pPr marL="800100" lvl="1" indent="-342900"/>
            <a:r>
              <a:rPr lang="en-US"/>
              <a:t>Even if the cost is out of reach, we always recommend applying because you may get a better package than expected </a:t>
            </a:r>
          </a:p>
          <a:p>
            <a:pPr marL="800100" lvl="1" indent="-342900"/>
            <a:r>
              <a:rPr lang="en-US"/>
              <a:t>Become familiar with myIntuition </a:t>
            </a:r>
          </a:p>
          <a:p>
            <a:pPr marL="457200" lvl="0" indent="-457200">
              <a:buAutoNum type="arabicPeriod"/>
            </a:pPr>
            <a:r>
              <a:rPr lang="en-US"/>
              <a:t>Always fill out the FAFSA</a:t>
            </a:r>
          </a:p>
          <a:p>
            <a:pPr marL="457200" lvl="0" indent="-457200">
              <a:buAutoNum type="arabicPeriod"/>
            </a:pPr>
            <a:r>
              <a:rPr lang="en-US"/>
              <a:t>If you are a Georgia resident, you can either submit the FAFSA every year for Hope/Zell or apply through GAfutures.org </a:t>
            </a:r>
          </a:p>
          <a:p>
            <a:pPr marL="457200" lvl="0" indent="-457200">
              <a:buAutoNum type="arabicPeriod"/>
            </a:pPr>
            <a:r>
              <a:rPr lang="en-US"/>
              <a:t>Fill out the CSS if required</a:t>
            </a:r>
          </a:p>
          <a:p>
            <a:pPr marL="457200" lvl="0" indent="-457200">
              <a:buAutoNum type="arabicPeriod"/>
            </a:pPr>
            <a:r>
              <a:rPr lang="en-US"/>
              <a:t>Apply to as many external scholarships as possible 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D1FC-DF00-4B02-8D56-0C4FD0E608ED}"/>
              </a:ext>
            </a:extLst>
          </p:cNvPr>
          <p:cNvSpPr txBox="1"/>
          <p:nvPr/>
        </p:nvSpPr>
        <p:spPr>
          <a:xfrm>
            <a:off x="4738091" y="1844756"/>
            <a:ext cx="3063294" cy="13089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ea typeface="Cartoonist Kooky"/>
                <a:cs typeface="Calibri Light" pitchFamily="34"/>
              </a:rPr>
              <a:t>Questions</a:t>
            </a:r>
            <a:r>
              <a:rPr lang="en-US" sz="45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ea typeface="Cartoonist Kooky"/>
                <a:cs typeface="Calibri Light" pitchFamily="34"/>
              </a:rPr>
              <a:t> </a:t>
            </a:r>
            <a:r>
              <a:rPr lang="en-US" sz="4500" b="0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ea typeface="Cartoonist Kooky"/>
                <a:cs typeface="Calibri Light" pitchFamily="34"/>
              </a:rPr>
              <a:t>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5DBC2A-9D7F-4ECB-8ED3-8F9CC5725256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AAFB19F-28CB-4584-8C71-C3DEEB162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D699C6-BAA3-41DE-B55D-6DFD6D518805}"/>
              </a:ext>
            </a:extLst>
          </p:cNvPr>
          <p:cNvSpPr txBox="1"/>
          <p:nvPr/>
        </p:nvSpPr>
        <p:spPr>
          <a:xfrm>
            <a:off x="838203" y="1587316"/>
            <a:ext cx="10515600" cy="43513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500" b="0" i="1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cs typeface="Calibri Light" pitchFamily="34"/>
              </a:rPr>
              <a:t>Financial aid consists of funds provided to students and families to help pay for postsecondary educational expenses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96E45D7-0E3D-429C-9754-AFC954BB517D}"/>
              </a:ext>
            </a:extLst>
          </p:cNvPr>
          <p:cNvSpPr/>
          <p:nvPr/>
        </p:nvSpPr>
        <p:spPr>
          <a:xfrm>
            <a:off x="0" y="5699756"/>
            <a:ext cx="12191996" cy="894338"/>
          </a:xfrm>
          <a:prstGeom prst="rect">
            <a:avLst/>
          </a:prstGeom>
          <a:solidFill>
            <a:srgbClr val="8E60A8"/>
          </a:solidFill>
          <a:ln cap="flat">
            <a:noFill/>
            <a:prstDash val="solid"/>
          </a:ln>
          <a:effectLst>
            <a:outerShdw dist="50804" dir="5400000" algn="tl">
              <a:srgbClr val="000000">
                <a:alpha val="79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55C25F4-9D31-4744-AC0F-D84A37480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3" y="5418277"/>
            <a:ext cx="1175826" cy="11758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2273-57AA-465E-B55C-0506053A90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What is Cost of Attendance (COA)?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6B50-585B-4939-9CBA-876CD84386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Direct costs-</a:t>
            </a:r>
          </a:p>
          <a:p>
            <a:pPr marL="800100" lvl="1" indent="-342900"/>
            <a:r>
              <a:rPr lang="en-US"/>
              <a:t>Tuition, fees, housing, food </a:t>
            </a:r>
          </a:p>
          <a:p>
            <a:pPr marL="342900" lvl="0" indent="-342900"/>
            <a:r>
              <a:rPr lang="en-US"/>
              <a:t>Indirect costs-</a:t>
            </a:r>
          </a:p>
          <a:p>
            <a:pPr marL="800100" lvl="1" indent="-342900"/>
            <a:r>
              <a:rPr lang="en-US"/>
              <a:t>Travel, books, personal </a:t>
            </a:r>
          </a:p>
          <a:p>
            <a:pPr marL="800100" lvl="1" indent="-342900"/>
            <a:r>
              <a:rPr lang="en-US"/>
              <a:t>Students and families should prepare to pay for these out-of-pocket</a:t>
            </a:r>
          </a:p>
          <a:p>
            <a:pPr marL="342900" lvl="0" indent="-342900"/>
            <a:r>
              <a:rPr lang="en-US"/>
              <a:t>Direct + Indirect costs = </a:t>
            </a:r>
            <a:r>
              <a:rPr lang="en-US" b="1"/>
              <a:t>Cost of Attendance </a:t>
            </a:r>
          </a:p>
          <a:p>
            <a:pPr marL="342900" lvl="0" indent="-342900"/>
            <a:r>
              <a:rPr lang="en-US"/>
              <a:t>Varies widely from college to college 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12BB-B073-44E7-9171-22D100B91C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What is Expected Family Contribution (EFC)?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BC2D2-766C-433A-8AD4-FD53F71EBB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Amount family can reasonably be expected to contribute</a:t>
            </a:r>
          </a:p>
          <a:p>
            <a:pPr lvl="1"/>
            <a:r>
              <a:rPr lang="en-US"/>
              <a:t>Families contribute to the extent that they're able, and have primary responsibility</a:t>
            </a:r>
          </a:p>
          <a:p>
            <a:pPr marL="342900" lvl="0" indent="-342900"/>
            <a:r>
              <a:rPr lang="en-US"/>
              <a:t>The EFC derived from the FAFSA stays the same regardless of college</a:t>
            </a:r>
          </a:p>
          <a:p>
            <a:pPr marL="342900" lvl="0" indent="-342900"/>
            <a:r>
              <a:rPr lang="en-US"/>
              <a:t>Two components:</a:t>
            </a:r>
          </a:p>
          <a:p>
            <a:pPr marL="800100" lvl="1" indent="-342900"/>
            <a:r>
              <a:rPr lang="en-US"/>
              <a:t>Parent contribution</a:t>
            </a:r>
          </a:p>
          <a:p>
            <a:pPr marL="800100" lvl="1" indent="-342900"/>
            <a:r>
              <a:rPr lang="en-US"/>
              <a:t>Student contribution </a:t>
            </a:r>
          </a:p>
          <a:p>
            <a:pPr marL="342900" lvl="0" indent="-342900"/>
            <a:r>
              <a:rPr lang="en-US"/>
              <a:t>Calculated using data from a federal application form and a federal formula </a:t>
            </a:r>
          </a:p>
          <a:p>
            <a:pPr lv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2E2B-2B0F-4EFF-A50D-FC5D72BF6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What is Financial Need?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F8FA08-7C2A-4AF2-BF5E-C67218EA2D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0" lvl="0" indent="0">
              <a:spcBef>
                <a:spcPts val="4100"/>
              </a:spcBef>
              <a:buNone/>
            </a:pPr>
            <a:r>
              <a:rPr lang="en-US">
                <a:latin typeface="Arial"/>
                <a:ea typeface="ＭＳ Ｐゴシック"/>
              </a:rPr>
              <a:t>	</a:t>
            </a:r>
            <a:r>
              <a:rPr lang="en-US" sz="3400">
                <a:ea typeface="ＭＳ Ｐゴシック"/>
              </a:rPr>
              <a:t>Cost of Attendance </a:t>
            </a:r>
          </a:p>
          <a:p>
            <a:pPr marL="0" lvl="0" indent="0">
              <a:spcBef>
                <a:spcPts val="4100"/>
              </a:spcBef>
              <a:buNone/>
            </a:pPr>
            <a:r>
              <a:rPr lang="en-US" sz="3400">
                <a:ea typeface="ＭＳ Ｐゴシック"/>
              </a:rPr>
              <a:t> </a:t>
            </a:r>
            <a:r>
              <a:rPr lang="en-US" sz="3400"/>
              <a:t>–</a:t>
            </a:r>
            <a:r>
              <a:rPr lang="en-US" sz="3400">
                <a:solidFill>
                  <a:srgbClr val="CC0099"/>
                </a:solidFill>
              </a:rPr>
              <a:t> 	</a:t>
            </a:r>
            <a:r>
              <a:rPr lang="en-US" sz="3400">
                <a:ea typeface="ＭＳ Ｐゴシック"/>
              </a:rPr>
              <a:t>Expected Family Contribution</a:t>
            </a:r>
          </a:p>
          <a:p>
            <a:pPr marL="0" lvl="0" indent="0">
              <a:spcBef>
                <a:spcPts val="4100"/>
              </a:spcBef>
              <a:buNone/>
            </a:pPr>
            <a:r>
              <a:rPr lang="en-US" sz="3400">
                <a:ea typeface="ＭＳ Ｐゴシック"/>
              </a:rPr>
              <a:t> = 	Financial Need</a:t>
            </a: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A05DC3A4-9BE8-4305-AA14-FC5A3739E9E2}"/>
              </a:ext>
            </a:extLst>
          </p:cNvPr>
          <p:cNvSpPr/>
          <p:nvPr/>
        </p:nvSpPr>
        <p:spPr>
          <a:xfrm flipV="1">
            <a:off x="958090" y="3272527"/>
            <a:ext cx="8657767" cy="13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0F11-1FA8-4545-92BB-BC31B17E5D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/>
          <a:lstStyle/>
          <a:p>
            <a:pPr lvl="0"/>
            <a:r>
              <a:rPr lang="en-US"/>
              <a:t>Types of Financial Aid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E722-3A08-4233-83C8-57D197F9D9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519559"/>
            <a:ext cx="10515600" cy="4351336"/>
          </a:xfrm>
        </p:spPr>
        <p:txBody>
          <a:bodyPr/>
          <a:lstStyle/>
          <a:p>
            <a:pPr marL="342900" lvl="0" indent="-342900"/>
            <a:r>
              <a:rPr lang="en-US"/>
              <a:t>Scholarships</a:t>
            </a:r>
          </a:p>
          <a:p>
            <a:pPr marL="0" lvl="0" indent="0">
              <a:buNone/>
            </a:pPr>
            <a:endParaRPr lang="en-US"/>
          </a:p>
          <a:p>
            <a:pPr marL="342900" lvl="0" indent="-342900"/>
            <a:r>
              <a:rPr lang="en-US"/>
              <a:t>Grants</a:t>
            </a:r>
          </a:p>
          <a:p>
            <a:pPr marL="342900" lvl="0" indent="-342900"/>
            <a:endParaRPr lang="en-US"/>
          </a:p>
          <a:p>
            <a:pPr marL="342900" lvl="0" indent="-342900"/>
            <a:r>
              <a:rPr lang="en-US"/>
              <a:t>Loans</a:t>
            </a:r>
          </a:p>
          <a:p>
            <a:pPr marL="342900" lvl="0" indent="-342900"/>
            <a:endParaRPr lang="en-US"/>
          </a:p>
          <a:p>
            <a:pPr marL="342900" lvl="0" indent="-342900"/>
            <a:r>
              <a:rPr lang="en-US"/>
              <a:t>Employment </a:t>
            </a:r>
          </a:p>
          <a:p>
            <a:pPr lvl="0"/>
            <a:endParaRPr lang="en-US"/>
          </a:p>
        </p:txBody>
      </p:sp>
      <p:sp>
        <p:nvSpPr>
          <p:cNvPr id="4" name="Right Brace 1">
            <a:extLst>
              <a:ext uri="{FF2B5EF4-FFF2-40B4-BE49-F238E27FC236}">
                <a16:creationId xmlns:a16="http://schemas.microsoft.com/office/drawing/2014/main" id="{AC6693F6-9A22-4825-895C-B1AD4F92619B}"/>
              </a:ext>
            </a:extLst>
          </p:cNvPr>
          <p:cNvSpPr/>
          <p:nvPr/>
        </p:nvSpPr>
        <p:spPr>
          <a:xfrm>
            <a:off x="3325819" y="1558430"/>
            <a:ext cx="914400" cy="1295403"/>
          </a:xfrm>
          <a:custGeom>
            <a:avLst>
              <a:gd name="f12" fmla="val 8336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6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Right Brace 1">
            <a:extLst>
              <a:ext uri="{FF2B5EF4-FFF2-40B4-BE49-F238E27FC236}">
                <a16:creationId xmlns:a16="http://schemas.microsoft.com/office/drawing/2014/main" id="{618D9BD2-2A5C-4E9F-9971-49B760E95DBF}"/>
              </a:ext>
            </a:extLst>
          </p:cNvPr>
          <p:cNvSpPr/>
          <p:nvPr/>
        </p:nvSpPr>
        <p:spPr>
          <a:xfrm>
            <a:off x="3355509" y="3428268"/>
            <a:ext cx="914400" cy="1295403"/>
          </a:xfrm>
          <a:custGeom>
            <a:avLst>
              <a:gd name="f12" fmla="val 8336"/>
              <a:gd name="f13" fmla="val 5000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6"/>
              <a:gd name="f13" fmla="val 50000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8262C-E623-4F7D-8DA1-E0E44061A3E5}"/>
              </a:ext>
            </a:extLst>
          </p:cNvPr>
          <p:cNvSpPr txBox="1"/>
          <p:nvPr/>
        </p:nvSpPr>
        <p:spPr>
          <a:xfrm>
            <a:off x="4431767" y="1918904"/>
            <a:ext cx="246006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cs typeface="Calibri Light" pitchFamily="34"/>
              </a:rPr>
              <a:t>Gifted Aid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336E4-66A8-45FE-9E1F-8E6D147C68CC}"/>
              </a:ext>
            </a:extLst>
          </p:cNvPr>
          <p:cNvSpPr txBox="1"/>
          <p:nvPr/>
        </p:nvSpPr>
        <p:spPr>
          <a:xfrm>
            <a:off x="4431767" y="3708906"/>
            <a:ext cx="246006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Calibri Light" pitchFamily="34"/>
                <a:cs typeface="Calibri Light" pitchFamily="34"/>
              </a:rPr>
              <a:t>Self Help Aid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94EC9-5257-40DB-BA88-683976237267}"/>
              </a:ext>
            </a:extLst>
          </p:cNvPr>
          <p:cNvSpPr/>
          <p:nvPr/>
        </p:nvSpPr>
        <p:spPr>
          <a:xfrm>
            <a:off x="5974808" y="3244336"/>
            <a:ext cx="242370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 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852</Words>
  <Application>Microsoft Office PowerPoint</Application>
  <PresentationFormat>Widescreen</PresentationFormat>
  <Paragraphs>211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ＭＳ Ｐゴシック</vt:lpstr>
      <vt:lpstr>Arial</vt:lpstr>
      <vt:lpstr>Calibri</vt:lpstr>
      <vt:lpstr>Calibri Light</vt:lpstr>
      <vt:lpstr>Cartoonist Kooky</vt:lpstr>
      <vt:lpstr>Times New Roman</vt:lpstr>
      <vt:lpstr>Office Theme</vt:lpstr>
      <vt:lpstr>1_Office Theme</vt:lpstr>
      <vt:lpstr>Custom Design</vt:lpstr>
      <vt:lpstr>PowerPoint Presentation</vt:lpstr>
      <vt:lpstr>Who is Emory/Oxford </vt:lpstr>
      <vt:lpstr>Emory/Oxford</vt:lpstr>
      <vt:lpstr>Topics we will discuss tonight</vt:lpstr>
      <vt:lpstr>PowerPoint Presentation</vt:lpstr>
      <vt:lpstr>What is Cost of Attendance (COA)?</vt:lpstr>
      <vt:lpstr>What is Expected Family Contribution (EFC)?</vt:lpstr>
      <vt:lpstr>What is Financial Need?</vt:lpstr>
      <vt:lpstr>Types of Financial Aid </vt:lpstr>
      <vt:lpstr>Sources of Financial Aid </vt:lpstr>
      <vt:lpstr>Free Application for Federal Student Aid</vt:lpstr>
      <vt:lpstr>PowerPoint Presentation</vt:lpstr>
      <vt:lpstr>FAFSA on the web</vt:lpstr>
      <vt:lpstr>FAFSA on the web </vt:lpstr>
      <vt:lpstr>myStudentAid Mobile App</vt:lpstr>
      <vt:lpstr>IRS Data Retrieval Tool </vt:lpstr>
      <vt:lpstr>IRS Data Retrieval Tool </vt:lpstr>
      <vt:lpstr>General Student Information </vt:lpstr>
      <vt:lpstr>Student Dependency Status</vt:lpstr>
      <vt:lpstr>Frequent FAFSA Errors</vt:lpstr>
      <vt:lpstr>PowerPoint Presentation</vt:lpstr>
      <vt:lpstr>Private Colleges and Universities</vt:lpstr>
      <vt:lpstr>What is the CSS Profile?</vt:lpstr>
      <vt:lpstr>Federal vs Institutional EFC </vt:lpstr>
      <vt:lpstr>How financial need varies based on cost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Divorced and Separated Parents </vt:lpstr>
      <vt:lpstr>IDOC </vt:lpstr>
      <vt:lpstr>Sample Award Letter </vt:lpstr>
      <vt:lpstr>What is Financial Need?</vt:lpstr>
      <vt:lpstr>Myintuition</vt:lpstr>
      <vt:lpstr>Special Circumstances</vt:lpstr>
      <vt:lpstr>Special Circumstances</vt:lpstr>
      <vt:lpstr>PowerPoint Presentation</vt:lpstr>
      <vt:lpstr>Sources of Funding  </vt:lpstr>
      <vt:lpstr>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Rivas, Lenet</dc:creator>
  <cp:lastModifiedBy>Clancy, Michael</cp:lastModifiedBy>
  <cp:revision>437</cp:revision>
  <dcterms:created xsi:type="dcterms:W3CDTF">2018-10-09T14:45:54Z</dcterms:created>
  <dcterms:modified xsi:type="dcterms:W3CDTF">2018-11-28T00:28:04Z</dcterms:modified>
</cp:coreProperties>
</file>